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80" r:id="rId6"/>
    <p:sldId id="272" r:id="rId7"/>
    <p:sldId id="282" r:id="rId8"/>
    <p:sldId id="395" r:id="rId9"/>
    <p:sldId id="393" r:id="rId10"/>
    <p:sldId id="396" r:id="rId11"/>
    <p:sldId id="394" r:id="rId12"/>
  </p:sldIdLst>
  <p:sldSz cx="12188825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94280" autoAdjust="0"/>
  </p:normalViewPr>
  <p:slideViewPr>
    <p:cSldViewPr>
      <p:cViewPr varScale="1">
        <p:scale>
          <a:sx n="86" d="100"/>
          <a:sy n="86" d="100"/>
        </p:scale>
        <p:origin x="398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Klicka här för att ändra mall för underrubrikformat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 dirty="0"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hyperlink" Target="mailto:Helena.horvin_billsten@uvet.lu.se" TargetMode="External"/><Relationship Id="rId4" Type="http://schemas.openxmlformats.org/officeDocument/2006/relationships/hyperlink" Target="mailto:Suzana.ristic@uvet.lu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93814" y="1556792"/>
            <a:ext cx="8458200" cy="3200400"/>
          </a:xfrm>
        </p:spPr>
        <p:txBody>
          <a:bodyPr rtlCol="0">
            <a:normAutofit fontScale="90000"/>
          </a:bodyPr>
          <a:lstStyle/>
          <a:p>
            <a:pPr rtl="0"/>
            <a:r>
              <a:rPr lang="sv-SE" dirty="0"/>
              <a:t>Del 1: </a:t>
            </a:r>
            <a:br>
              <a:rPr lang="sv-SE" dirty="0"/>
            </a:br>
            <a:r>
              <a:rPr lang="sv-se" dirty="0"/>
              <a:t>Verksamhets förlagd </a:t>
            </a:r>
            <a:r>
              <a:rPr lang="sv-SE" dirty="0"/>
              <a:t>utbildning</a:t>
            </a:r>
            <a:r>
              <a:rPr lang="sv-se" dirty="0"/>
              <a:t> (VFU) på Institutionen för utbildningsvetenskap  Lunds universitet (LU)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93814" y="5013176"/>
            <a:ext cx="8458200" cy="1371600"/>
          </a:xfrm>
        </p:spPr>
        <p:txBody>
          <a:bodyPr rtlCol="0"/>
          <a:lstStyle/>
          <a:p>
            <a:pPr rtl="0"/>
            <a:r>
              <a:rPr lang="sv-SE" dirty="0"/>
              <a:t>Helena Hörvin Billsten &amp; Suzana Ristic</a:t>
            </a:r>
            <a:endParaRPr lang="sv-se" dirty="0"/>
          </a:p>
        </p:txBody>
      </p:sp>
      <p:pic>
        <p:nvPicPr>
          <p:cNvPr id="48" name="Ljud 47">
            <a:extLst>
              <a:ext uri="{FF2B5EF4-FFF2-40B4-BE49-F238E27FC236}">
                <a16:creationId xmlns:a16="http://schemas.microsoft.com/office/drawing/2014/main" id="{4B89E694-41DB-66BD-3DCF-3ED926CDC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09B6454-497F-5C77-DDC9-344A1728D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150">
        <p:fade/>
      </p:transition>
    </mc:Choice>
    <mc:Fallback xmlns="">
      <p:transition spd="med" advTm="231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D91C6-393D-1B6C-A41B-1EF45F9C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VFU-organisationen på UVET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B3B398-254C-6AA4-D5B2-3085FE646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Suzana Ristic – VFU-koordinator</a:t>
            </a:r>
          </a:p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306275-95AF-2359-401C-6FF9B421A3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dirty="0"/>
              <a:t>Ordnar med placeringar</a:t>
            </a:r>
          </a:p>
          <a:p>
            <a:pPr>
              <a:buFontTx/>
              <a:buChar char="-"/>
            </a:pPr>
            <a:r>
              <a:rPr lang="sv-SE" dirty="0"/>
              <a:t>Kontakt med VFU-lärare, VFU-handledare </a:t>
            </a:r>
            <a:r>
              <a:rPr lang="sv-SE" dirty="0" err="1"/>
              <a:t>etc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Kontakt med VFU-samordnare (kommunen), VFU-ansvariga (Verksamheten) </a:t>
            </a:r>
            <a:r>
              <a:rPr lang="sv-SE" dirty="0" err="1"/>
              <a:t>etc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Besöker verksamheter och lärosäten</a:t>
            </a:r>
          </a:p>
          <a:p>
            <a:pPr>
              <a:buFontTx/>
              <a:buChar char="-"/>
            </a:pPr>
            <a:r>
              <a:rPr lang="sv-SE" dirty="0"/>
              <a:t>VFU utomlands</a:t>
            </a:r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091D595-A6DA-D960-CE97-A7186C6A5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Helena Hörvin Billsten – Utbildningsledare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999F9F7-4DA2-A9B5-BA5C-DD83596216B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dirty="0"/>
              <a:t>Kursansvarig</a:t>
            </a:r>
          </a:p>
          <a:p>
            <a:pPr>
              <a:buFontTx/>
              <a:buChar char="-"/>
            </a:pPr>
            <a:r>
              <a:rPr lang="sv-SE" dirty="0"/>
              <a:t>VFU-besök (VFU-lärare) </a:t>
            </a:r>
          </a:p>
          <a:p>
            <a:pPr>
              <a:buFontTx/>
              <a:buChar char="-"/>
            </a:pPr>
            <a:r>
              <a:rPr lang="sv-SE" dirty="0"/>
              <a:t>Kursplanearbete </a:t>
            </a:r>
            <a:r>
              <a:rPr lang="sv-SE" dirty="0" err="1"/>
              <a:t>etc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Kvalitetssäkrar</a:t>
            </a:r>
          </a:p>
          <a:p>
            <a:pPr>
              <a:buFontTx/>
              <a:buChar char="-"/>
            </a:pPr>
            <a:r>
              <a:rPr lang="sv-SE" dirty="0"/>
              <a:t>Kontakt med VFU-lärare, VFU-handledare </a:t>
            </a:r>
            <a:r>
              <a:rPr lang="sv-SE" dirty="0" err="1"/>
              <a:t>etc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Besöker verksamheter och lärosäten</a:t>
            </a:r>
          </a:p>
          <a:p>
            <a:endParaRPr lang="sv-SE" dirty="0"/>
          </a:p>
        </p:txBody>
      </p:sp>
      <p:pic>
        <p:nvPicPr>
          <p:cNvPr id="55" name="Ljud 54">
            <a:extLst>
              <a:ext uri="{FF2B5EF4-FFF2-40B4-BE49-F238E27FC236}">
                <a16:creationId xmlns:a16="http://schemas.microsoft.com/office/drawing/2014/main" id="{6BD69599-F540-461E-5741-6D89EC418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910C625-F577-FA21-7CAB-D92CB3BBC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71">
        <p:fade/>
      </p:transition>
    </mc:Choice>
    <mc:Fallback xmlns="">
      <p:transition spd="med" advTm="430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Ämneslärarutbildningen på LU</a:t>
            </a:r>
          </a:p>
        </p:txBody>
      </p:sp>
      <p:sp>
        <p:nvSpPr>
          <p:cNvPr id="14" name="Platshållare för innehåll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AutoNum type="arabicParenR"/>
            </a:pPr>
            <a:r>
              <a:rPr lang="sv-se" dirty="0"/>
              <a:t>Sammanhållna programmet: 300 </a:t>
            </a:r>
            <a:r>
              <a:rPr lang="sv-se" dirty="0" err="1"/>
              <a:t>hp</a:t>
            </a:r>
            <a:endParaRPr lang="sv-se" dirty="0"/>
          </a:p>
          <a:p>
            <a:pPr marL="342900" indent="-342900" rtl="0">
              <a:buFontTx/>
              <a:buChar char="-"/>
            </a:pPr>
            <a:r>
              <a:rPr lang="sv-SE" dirty="0"/>
              <a:t>30 </a:t>
            </a:r>
            <a:r>
              <a:rPr lang="sv-SE" dirty="0" err="1"/>
              <a:t>hp</a:t>
            </a:r>
            <a:r>
              <a:rPr lang="sv-SE" dirty="0"/>
              <a:t> VFU</a:t>
            </a:r>
          </a:p>
          <a:p>
            <a:pPr marL="342900" indent="-342900" rtl="0">
              <a:buFontTx/>
              <a:buChar char="-"/>
            </a:pPr>
            <a:r>
              <a:rPr lang="sv-SE" dirty="0"/>
              <a:t>60 </a:t>
            </a:r>
            <a:r>
              <a:rPr lang="sv-SE" dirty="0" err="1"/>
              <a:t>hp</a:t>
            </a:r>
            <a:r>
              <a:rPr lang="sv-SE" dirty="0"/>
              <a:t> UVK (Utbildningsvetenskaplig kärna)</a:t>
            </a:r>
          </a:p>
          <a:p>
            <a:pPr marL="342900" indent="-342900" rtl="0">
              <a:buFontTx/>
              <a:buChar char="-"/>
            </a:pPr>
            <a:r>
              <a:rPr lang="sv-SE" dirty="0"/>
              <a:t>120/90 </a:t>
            </a:r>
            <a:r>
              <a:rPr lang="sv-SE" dirty="0" err="1"/>
              <a:t>hp</a:t>
            </a:r>
            <a:r>
              <a:rPr lang="sv-SE" dirty="0"/>
              <a:t> Ämne 1 </a:t>
            </a:r>
            <a:r>
              <a:rPr lang="sv-SE" dirty="0" err="1"/>
              <a:t>resp</a:t>
            </a:r>
            <a:r>
              <a:rPr lang="sv-SE" dirty="0"/>
              <a:t> ämne 2</a:t>
            </a:r>
            <a:endParaRPr lang="sv-se" dirty="0"/>
          </a:p>
          <a:p>
            <a:pPr marL="0" indent="0" rtl="0">
              <a:buNone/>
            </a:pPr>
            <a:r>
              <a:rPr lang="sv-SE" dirty="0"/>
              <a:t>2) </a:t>
            </a:r>
            <a:r>
              <a:rPr lang="sv-se" dirty="0"/>
              <a:t>Kompletterande pedagogisk utbildning  (KPU) 90 </a:t>
            </a:r>
            <a:r>
              <a:rPr lang="sv-se" dirty="0" err="1"/>
              <a:t>hp</a:t>
            </a:r>
            <a:endParaRPr lang="sv-se" dirty="0"/>
          </a:p>
          <a:p>
            <a:pPr marL="342900" indent="-342900" rtl="0">
              <a:buFontTx/>
              <a:buChar char="-"/>
            </a:pPr>
            <a:r>
              <a:rPr lang="sv-SE" dirty="0"/>
              <a:t>90 </a:t>
            </a:r>
            <a:r>
              <a:rPr lang="sv-SE" dirty="0" err="1"/>
              <a:t>hp</a:t>
            </a:r>
            <a:r>
              <a:rPr lang="sv-SE" dirty="0"/>
              <a:t> UVK + </a:t>
            </a:r>
            <a:r>
              <a:rPr lang="sv-SE" dirty="0" err="1"/>
              <a:t>VFU:n</a:t>
            </a:r>
            <a:r>
              <a:rPr lang="sv-SE" dirty="0"/>
              <a:t> integrerad i tre kurser</a:t>
            </a:r>
          </a:p>
          <a:p>
            <a:pPr marL="342900" indent="-342900" rtl="0">
              <a:buFontTx/>
              <a:buChar char="-"/>
            </a:pPr>
            <a:r>
              <a:rPr lang="sv-SE" dirty="0"/>
              <a:t>Ämnesstudier är redan färdiga</a:t>
            </a:r>
            <a:endParaRPr lang="sv-se" dirty="0"/>
          </a:p>
          <a:p>
            <a:pPr marL="457200" indent="-457200" rtl="0">
              <a:buAutoNum type="arabicParenR"/>
            </a:pPr>
            <a:endParaRPr lang="sv-se" dirty="0"/>
          </a:p>
        </p:txBody>
      </p:sp>
      <p:pic>
        <p:nvPicPr>
          <p:cNvPr id="35" name="Ljud 34">
            <a:extLst>
              <a:ext uri="{FF2B5EF4-FFF2-40B4-BE49-F238E27FC236}">
                <a16:creationId xmlns:a16="http://schemas.microsoft.com/office/drawing/2014/main" id="{D6C67CF0-B158-89E5-F76A-9995C849E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62F63693-80D7-C59F-2C00-32E9CC729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883">
        <p:fade/>
      </p:transition>
    </mc:Choice>
    <mc:Fallback xmlns="">
      <p:transition spd="med" advTm="71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FE36F-8A6B-7F4D-B018-006C0292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Ämneslärarutbildningen (ÄLU) - sammanhållna programmet vid Lunds universitet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0D0BE-FD69-F24C-AD91-2FCC3166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1999" dirty="0"/>
              <a:t>Termin 1: Ämne 1				</a:t>
            </a:r>
          </a:p>
          <a:p>
            <a:pPr marL="0" indent="0">
              <a:buNone/>
            </a:pPr>
            <a:r>
              <a:rPr lang="sv-SE" sz="1999" dirty="0"/>
              <a:t>Termin 2	: Ämne 1+ UVK</a:t>
            </a:r>
          </a:p>
          <a:p>
            <a:pPr marL="0" indent="0">
              <a:buNone/>
            </a:pPr>
            <a:r>
              <a:rPr lang="sv-SE" sz="1999" dirty="0"/>
              <a:t>Termin 3: Ämne 2</a:t>
            </a:r>
          </a:p>
          <a:p>
            <a:pPr marL="0" indent="0">
              <a:buNone/>
            </a:pPr>
            <a:r>
              <a:rPr lang="sv-SE" sz="1999" dirty="0"/>
              <a:t>Termin 4	: Ämne 2</a:t>
            </a:r>
          </a:p>
          <a:p>
            <a:pPr marL="0" indent="0">
              <a:buNone/>
            </a:pPr>
            <a:r>
              <a:rPr lang="sv-SE" sz="1999" dirty="0"/>
              <a:t>Termin 5: Ämne 2</a:t>
            </a:r>
          </a:p>
          <a:p>
            <a:pPr marL="0" indent="0">
              <a:buNone/>
            </a:pPr>
            <a:r>
              <a:rPr lang="sv-SE" sz="1999" dirty="0"/>
              <a:t>Termin 6: UVK + </a:t>
            </a:r>
            <a:r>
              <a:rPr lang="sv-SE" sz="1999" dirty="0">
                <a:solidFill>
                  <a:srgbClr val="FF0000"/>
                </a:solidFill>
              </a:rPr>
              <a:t>VFU 1</a:t>
            </a:r>
            <a:r>
              <a:rPr lang="sv-SE" sz="1999" dirty="0"/>
              <a:t>+ Ämne 1</a:t>
            </a:r>
          </a:p>
          <a:p>
            <a:pPr marL="0" indent="0">
              <a:buNone/>
            </a:pPr>
            <a:r>
              <a:rPr lang="sv-SE" sz="1999" dirty="0"/>
              <a:t>Termin 7	: Ämne 1</a:t>
            </a:r>
          </a:p>
          <a:p>
            <a:pPr marL="0" indent="0">
              <a:buNone/>
            </a:pPr>
            <a:r>
              <a:rPr lang="sv-SE" sz="1999" dirty="0"/>
              <a:t>Termin 8: UVK + </a:t>
            </a:r>
            <a:r>
              <a:rPr lang="sv-SE" sz="1999" dirty="0">
                <a:solidFill>
                  <a:srgbClr val="FF0000"/>
                </a:solidFill>
              </a:rPr>
              <a:t>VFU 2</a:t>
            </a:r>
          </a:p>
          <a:p>
            <a:pPr marL="0" indent="0">
              <a:buNone/>
            </a:pPr>
            <a:r>
              <a:rPr lang="sv-SE" sz="1999" dirty="0"/>
              <a:t>Termin 9: UVK + </a:t>
            </a:r>
            <a:r>
              <a:rPr lang="sv-SE" sz="1999" dirty="0">
                <a:solidFill>
                  <a:srgbClr val="FF0000"/>
                </a:solidFill>
              </a:rPr>
              <a:t>VFU 3</a:t>
            </a:r>
          </a:p>
          <a:p>
            <a:pPr marL="0" indent="0">
              <a:buNone/>
            </a:pPr>
            <a:r>
              <a:rPr lang="sv-SE" sz="1999" dirty="0"/>
              <a:t>Termin 10: Examensarbete Ämne</a:t>
            </a:r>
          </a:p>
          <a:p>
            <a:pPr marL="0" indent="0">
              <a:buNone/>
            </a:pPr>
            <a:r>
              <a:rPr lang="sv-SE" sz="1999" dirty="0"/>
              <a:t>Ämnen: </a:t>
            </a:r>
            <a:r>
              <a:rPr lang="sv-SE" sz="1999" dirty="0" err="1"/>
              <a:t>Sv</a:t>
            </a:r>
            <a:r>
              <a:rPr lang="sv-SE" sz="1999" dirty="0"/>
              <a:t>, </a:t>
            </a:r>
            <a:r>
              <a:rPr lang="sv-SE" sz="1999" dirty="0" err="1"/>
              <a:t>SvA</a:t>
            </a:r>
            <a:r>
              <a:rPr lang="sv-SE" sz="1999" dirty="0"/>
              <a:t>, En, Ma, Fy, moderna språk, Hi, Re, </a:t>
            </a:r>
            <a:r>
              <a:rPr lang="sv-SE" sz="1999" dirty="0" err="1"/>
              <a:t>Nk</a:t>
            </a:r>
            <a:r>
              <a:rPr lang="sv-SE" sz="1999" dirty="0"/>
              <a:t>, I &amp; H</a:t>
            </a:r>
          </a:p>
        </p:txBody>
      </p:sp>
      <p:pic>
        <p:nvPicPr>
          <p:cNvPr id="15" name="Ljud 14">
            <a:extLst>
              <a:ext uri="{FF2B5EF4-FFF2-40B4-BE49-F238E27FC236}">
                <a16:creationId xmlns:a16="http://schemas.microsoft.com/office/drawing/2014/main" id="{9F160C19-3210-95C1-EC12-398E83731B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816C219-23BA-B998-701F-E1535929D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790">
        <p:fade/>
      </p:transition>
    </mc:Choice>
    <mc:Fallback xmlns="">
      <p:transition spd="med" advTm="34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8B9B2-5D40-7BEC-CCDB-1071CA39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VFU-studenter från det </a:t>
            </a:r>
            <a:r>
              <a:rPr lang="sv-SE" sz="3600" dirty="0"/>
              <a:t>sammanhållna programmet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4D2996-64C0-6D8B-82AF-40800C14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689" indent="-343689">
              <a:buFontTx/>
              <a:buChar char="-"/>
            </a:pPr>
            <a:r>
              <a:rPr lang="sv-SE" dirty="0"/>
              <a:t>Har läst färdigt ämne 2 när de kommer ut på VFU 1</a:t>
            </a:r>
          </a:p>
          <a:p>
            <a:pPr marL="343689" indent="-343689">
              <a:buFontTx/>
              <a:buChar char="-"/>
            </a:pPr>
            <a:r>
              <a:rPr lang="sv-SE" dirty="0"/>
              <a:t>Har nästan läst klart sitt ämne 1 när de går ut på VFU 2 och 3</a:t>
            </a:r>
          </a:p>
          <a:p>
            <a:pPr marL="343689" indent="-343689">
              <a:buFontTx/>
              <a:buChar char="-"/>
            </a:pPr>
            <a:r>
              <a:rPr lang="sv-SE" b="1" dirty="0"/>
              <a:t>Ämnesstarka</a:t>
            </a:r>
          </a:p>
          <a:p>
            <a:pPr marL="343689" indent="-343689">
              <a:buFontTx/>
              <a:buChar char="-"/>
            </a:pPr>
            <a:r>
              <a:rPr lang="sv-SE" sz="2400" dirty="0"/>
              <a:t>Ämnesinstitutionerna ansvarar för ämnesdidaktiken </a:t>
            </a:r>
            <a:r>
              <a:rPr lang="sv-SE" sz="2400" dirty="0">
                <a:sym typeface="Wingdings" panose="05000000000000000000" pitchFamily="2" charset="2"/>
              </a:rPr>
              <a:t> kan se lite olika ut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0308A86-BECB-7479-D61E-2565778FF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1" name="Ljud 10">
            <a:extLst>
              <a:ext uri="{FF2B5EF4-FFF2-40B4-BE49-F238E27FC236}">
                <a16:creationId xmlns:a16="http://schemas.microsoft.com/office/drawing/2014/main" id="{40CD59AA-2620-E182-7924-98834DF3F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000">
        <p:fade/>
      </p:transition>
    </mc:Choice>
    <mc:Fallback xmlns="">
      <p:transition spd="med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FE36F-8A6B-7F4D-B018-006C0292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371996"/>
            <a:ext cx="9601200" cy="1143000"/>
          </a:xfrm>
        </p:spPr>
        <p:txBody>
          <a:bodyPr>
            <a:normAutofit/>
          </a:bodyPr>
          <a:lstStyle/>
          <a:p>
            <a:r>
              <a:rPr lang="sv-SE" dirty="0"/>
              <a:t>Kompletterande pedagogisk utbildning (KPU) vid Lunds universitet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F0D0BE-FD69-F24C-AD91-2FCC31666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765" y="1516878"/>
            <a:ext cx="10437281" cy="5151366"/>
          </a:xfrm>
        </p:spPr>
        <p:txBody>
          <a:bodyPr/>
          <a:lstStyle/>
          <a:p>
            <a:pPr marL="0" indent="0">
              <a:buNone/>
            </a:pPr>
            <a:r>
              <a:rPr lang="sv-SE" u="sng" dirty="0"/>
              <a:t>Behörighet: Avklarade ämnesstudier 120/90 </a:t>
            </a:r>
            <a:r>
              <a:rPr lang="sv-SE" u="sng" dirty="0" err="1"/>
              <a:t>hp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Termin 1	UVK + </a:t>
            </a:r>
            <a:r>
              <a:rPr lang="sv-SE" dirty="0">
                <a:solidFill>
                  <a:srgbClr val="FF0000"/>
                </a:solidFill>
              </a:rPr>
              <a:t>VFU 1	</a:t>
            </a:r>
            <a:r>
              <a:rPr lang="sv-SE" dirty="0"/>
              <a:t>			</a:t>
            </a:r>
          </a:p>
          <a:p>
            <a:pPr marL="0" indent="0">
              <a:buNone/>
            </a:pPr>
            <a:r>
              <a:rPr lang="sv-SE" dirty="0"/>
              <a:t>Termin 2	UVK + </a:t>
            </a:r>
            <a:r>
              <a:rPr lang="sv-SE" dirty="0">
                <a:solidFill>
                  <a:srgbClr val="FF0000"/>
                </a:solidFill>
              </a:rPr>
              <a:t>VFU 2</a:t>
            </a:r>
          </a:p>
          <a:p>
            <a:pPr marL="0" indent="0">
              <a:buNone/>
            </a:pPr>
            <a:r>
              <a:rPr lang="sv-SE" dirty="0"/>
              <a:t>Termin 3	UVK + </a:t>
            </a:r>
            <a:r>
              <a:rPr lang="sv-SE" dirty="0">
                <a:solidFill>
                  <a:srgbClr val="FF0000"/>
                </a:solidFill>
              </a:rPr>
              <a:t>VFU 3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/>
              <a:t>Vid LU erbjuds endast KPU för språk och </a:t>
            </a:r>
            <a:r>
              <a:rPr lang="sv-SE" dirty="0" err="1"/>
              <a:t>ma</a:t>
            </a:r>
            <a:r>
              <a:rPr lang="sv-SE" dirty="0"/>
              <a:t>/te/</a:t>
            </a:r>
            <a:r>
              <a:rPr lang="sv-SE" dirty="0" err="1"/>
              <a:t>ke</a:t>
            </a:r>
            <a:r>
              <a:rPr lang="sv-SE" dirty="0"/>
              <a:t>/fy/bi.</a:t>
            </a:r>
          </a:p>
        </p:txBody>
      </p:sp>
      <p:pic>
        <p:nvPicPr>
          <p:cNvPr id="23" name="Ljud 22">
            <a:extLst>
              <a:ext uri="{FF2B5EF4-FFF2-40B4-BE49-F238E27FC236}">
                <a16:creationId xmlns:a16="http://schemas.microsoft.com/office/drawing/2014/main" id="{4F5A0C27-622D-7CD2-5251-C6CACE8C43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CA7F40A-A56B-E306-9EE1-40547021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41">
        <p:fade/>
      </p:transition>
    </mc:Choice>
    <mc:Fallback xmlns="">
      <p:transition spd="med" advTm="25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0E5364-F581-8741-F126-096B7C6C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VFU-kurserna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2221D0-6214-90C7-1A46-52AAFB9E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ÄLU </a:t>
            </a:r>
          </a:p>
          <a:p>
            <a:pPr marL="0" indent="0">
              <a:buNone/>
            </a:pPr>
            <a:r>
              <a:rPr lang="sv-SE" dirty="0"/>
              <a:t>VFU 1, </a:t>
            </a:r>
            <a:r>
              <a:rPr lang="sv-SE" i="1" dirty="0"/>
              <a:t>7,5 </a:t>
            </a:r>
            <a:r>
              <a:rPr lang="sv-SE" i="1" dirty="0" err="1"/>
              <a:t>hp</a:t>
            </a:r>
            <a:r>
              <a:rPr lang="sv-SE" i="1" dirty="0"/>
              <a:t> –</a:t>
            </a:r>
            <a:r>
              <a:rPr lang="sv-SE" b="1" i="1" dirty="0"/>
              <a:t> </a:t>
            </a:r>
            <a:r>
              <a:rPr lang="sv-SE" i="1" dirty="0"/>
              <a:t>ligger oftast veckorna 6-11 (termin 6)</a:t>
            </a:r>
          </a:p>
          <a:p>
            <a:pPr marL="0" indent="0">
              <a:buNone/>
            </a:pPr>
            <a:r>
              <a:rPr lang="sv-SE" dirty="0"/>
              <a:t>VFU 2,</a:t>
            </a:r>
            <a:r>
              <a:rPr lang="sv-SE" i="1" dirty="0"/>
              <a:t>7,5 </a:t>
            </a:r>
            <a:r>
              <a:rPr lang="sv-SE" i="1" dirty="0" err="1"/>
              <a:t>hp</a:t>
            </a:r>
            <a:r>
              <a:rPr lang="sv-SE" i="1" dirty="0"/>
              <a:t> – ligger oftast veckorna 12-17 (termin 8)</a:t>
            </a:r>
          </a:p>
          <a:p>
            <a:pPr marL="0" indent="0">
              <a:buNone/>
            </a:pPr>
            <a:r>
              <a:rPr lang="sv-SE" i="1" dirty="0"/>
              <a:t>VFU 3,15 </a:t>
            </a:r>
            <a:r>
              <a:rPr lang="sv-SE" i="1" dirty="0" err="1"/>
              <a:t>hp</a:t>
            </a:r>
            <a:r>
              <a:rPr lang="sv-SE" i="1" dirty="0"/>
              <a:t> – ligger oftast veckorna 39-48 (termin 9)</a:t>
            </a:r>
            <a:endParaRPr lang="sv-SE" dirty="0"/>
          </a:p>
          <a:p>
            <a:r>
              <a:rPr lang="sv-SE" dirty="0"/>
              <a:t>KPU</a:t>
            </a:r>
          </a:p>
          <a:p>
            <a:pPr marL="0" indent="0">
              <a:buNone/>
            </a:pPr>
            <a:r>
              <a:rPr lang="sv-SE" dirty="0"/>
              <a:t>VFU 1, 7,5 </a:t>
            </a:r>
            <a:r>
              <a:rPr lang="sv-SE" dirty="0" err="1"/>
              <a:t>hp</a:t>
            </a:r>
            <a:r>
              <a:rPr lang="sv-SE" dirty="0"/>
              <a:t> – </a:t>
            </a:r>
            <a:r>
              <a:rPr lang="sv-SE" i="1" dirty="0"/>
              <a:t>ligger oftast veckorna 12-17 (termin 1)</a:t>
            </a:r>
          </a:p>
          <a:p>
            <a:pPr marL="0" indent="0">
              <a:buNone/>
            </a:pPr>
            <a:r>
              <a:rPr lang="sv-SE" dirty="0"/>
              <a:t>VFU 2, 7,5 </a:t>
            </a:r>
            <a:r>
              <a:rPr lang="sv-SE" dirty="0" err="1"/>
              <a:t>hp</a:t>
            </a:r>
            <a:r>
              <a:rPr lang="sv-SE" dirty="0"/>
              <a:t> – </a:t>
            </a:r>
            <a:r>
              <a:rPr lang="sv-SE" i="1" dirty="0"/>
              <a:t>ligger oftast veckorna 39-43 (termin 2)</a:t>
            </a:r>
          </a:p>
          <a:p>
            <a:pPr marL="0" indent="0">
              <a:buNone/>
            </a:pPr>
            <a:r>
              <a:rPr lang="sv-SE" dirty="0"/>
              <a:t>VFU 3, 15 </a:t>
            </a:r>
            <a:r>
              <a:rPr lang="sv-SE" dirty="0" err="1"/>
              <a:t>hp</a:t>
            </a:r>
            <a:r>
              <a:rPr lang="sv-SE" dirty="0"/>
              <a:t> – </a:t>
            </a:r>
            <a:r>
              <a:rPr lang="sv-SE" i="1" dirty="0"/>
              <a:t>ligger oftast veckorna 3-12 (termin 3)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8B00CC4-F756-D921-1675-C0513512E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  <p:pic>
        <p:nvPicPr>
          <p:cNvPr id="17" name="Ljud 16">
            <a:extLst>
              <a:ext uri="{FF2B5EF4-FFF2-40B4-BE49-F238E27FC236}">
                <a16:creationId xmlns:a16="http://schemas.microsoft.com/office/drawing/2014/main" id="{C3C223F3-51C6-0005-FA59-D273A6F26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532">
        <p:fade/>
      </p:transition>
    </mc:Choice>
    <mc:Fallback xmlns="">
      <p:transition spd="med" advTm="86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B08A1D-DD64-0E1F-265D-86E090E5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frågor hör av er till: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80EA8E-D225-9153-4CE4-A0B183604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Suzana Ristic – VFU-koordinator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2F53C4-9D00-DEAB-4313-369064892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Frågor på placeringar och det praktiska omkring VFU</a:t>
            </a:r>
          </a:p>
          <a:p>
            <a:r>
              <a:rPr lang="sv-SE" dirty="0">
                <a:hlinkClick r:id="rId4"/>
              </a:rPr>
              <a:t>Suzana.ristic@uvet.lu.se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A1056F-ADFC-D6F9-03EB-217EAF074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Helena Hörvin Billsten - Utbildningsledare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345E526-7083-A9A4-CDDB-23F64B994E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Frågor om VFU-kursmål, bedömning, ev. problem på </a:t>
            </a:r>
            <a:r>
              <a:rPr lang="sv-SE" dirty="0" err="1"/>
              <a:t>VFU:n</a:t>
            </a:r>
            <a:endParaRPr lang="sv-SE" dirty="0"/>
          </a:p>
          <a:p>
            <a:r>
              <a:rPr lang="sv-SE" dirty="0" err="1">
                <a:hlinkClick r:id="rId5"/>
              </a:rPr>
              <a:t>Helena.horvin_billsten@</a:t>
            </a:r>
            <a:r>
              <a:rPr lang="sv-SE" err="1">
                <a:hlinkClick r:id="rId5"/>
              </a:rPr>
              <a:t>uvet</a:t>
            </a:r>
            <a:r>
              <a:rPr lang="sv-SE">
                <a:hlinkClick r:id="rId5"/>
              </a:rPr>
              <a:t>.lu.se</a:t>
            </a:r>
            <a:endParaRPr lang="sv-SE"/>
          </a:p>
          <a:p>
            <a:endParaRPr lang="sv-SE"/>
          </a:p>
        </p:txBody>
      </p:sp>
      <p:pic>
        <p:nvPicPr>
          <p:cNvPr id="36" name="Ljud 35">
            <a:extLst>
              <a:ext uri="{FF2B5EF4-FFF2-40B4-BE49-F238E27FC236}">
                <a16:creationId xmlns:a16="http://schemas.microsoft.com/office/drawing/2014/main" id="{B890958E-A2D4-883B-7FA8-4FE9330C5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0125" y="5829300"/>
            <a:ext cx="812800" cy="8128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78D0EF5-92F6-450C-B5BA-B364AB7B8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5805" y="5517232"/>
            <a:ext cx="2162139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16">
        <p:fade/>
      </p:transition>
    </mc:Choice>
    <mc:Fallback xmlns="">
      <p:transition spd="med" advTm="324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illhet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7_TF02801109" id="{7EE69BD8-2C66-44C7-A16F-EA2ED33D1894}" vid="{9C01A909-08C3-4A17-9C79-990ADF57371A}"/>
    </a:ext>
  </a:extLst>
</a:theme>
</file>

<file path=ppt/theme/theme2.xml><?xml version="1.0" encoding="utf-8"?>
<a:theme xmlns:a="http://schemas.openxmlformats.org/drawingml/2006/main" name="Office-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Stillhet, naturpresentation (bredbild)</Template>
  <TotalTime>82</TotalTime>
  <Words>475</Words>
  <Application>Microsoft Office PowerPoint</Application>
  <PresentationFormat>Anpassad</PresentationFormat>
  <Paragraphs>66</Paragraphs>
  <Slides>8</Slides>
  <Notes>0</Notes>
  <HiddenSlides>0</HiddenSlides>
  <MMClips>8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Euphemia</vt:lpstr>
      <vt:lpstr>Stillhet 16:9</vt:lpstr>
      <vt:lpstr>Del 1:  Verksamhets förlagd utbildning (VFU) på Institutionen för utbildningsvetenskap  Lunds universitet (LU)</vt:lpstr>
      <vt:lpstr>VFU-organisationen på UVET</vt:lpstr>
      <vt:lpstr>Ämneslärarutbildningen på LU</vt:lpstr>
      <vt:lpstr>Ämneslärarutbildningen (ÄLU) - sammanhållna programmet vid Lunds universitet </vt:lpstr>
      <vt:lpstr>VFU-studenter från det sammanhållna programmet </vt:lpstr>
      <vt:lpstr>Kompletterande pedagogisk utbildning (KPU) vid Lunds universitet </vt:lpstr>
      <vt:lpstr>VFU-kurserna</vt:lpstr>
      <vt:lpstr>Vid frågor hör av er till: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Rubriklayout</dc:title>
  <dc:creator>Helena Hörvin Billsten</dc:creator>
  <cp:lastModifiedBy>Helena Hörvin Billsten</cp:lastModifiedBy>
  <cp:revision>16</cp:revision>
  <dcterms:created xsi:type="dcterms:W3CDTF">2023-06-26T11:17:49Z</dcterms:created>
  <dcterms:modified xsi:type="dcterms:W3CDTF">2023-06-28T08:14:43Z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