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398" r:id="rId3"/>
    <p:sldId id="404" r:id="rId4"/>
    <p:sldId id="275" r:id="rId5"/>
    <p:sldId id="273" r:id="rId6"/>
    <p:sldId id="392" r:id="rId7"/>
    <p:sldId id="276" r:id="rId8"/>
    <p:sldId id="385" r:id="rId9"/>
    <p:sldId id="393" r:id="rId10"/>
    <p:sldId id="386" r:id="rId11"/>
    <p:sldId id="278" r:id="rId12"/>
    <p:sldId id="395" r:id="rId13"/>
    <p:sldId id="400" r:id="rId14"/>
    <p:sldId id="280" r:id="rId15"/>
    <p:sldId id="396" r:id="rId16"/>
    <p:sldId id="387" r:id="rId17"/>
    <p:sldId id="281" r:id="rId18"/>
    <p:sldId id="277" r:id="rId19"/>
    <p:sldId id="268" r:id="rId20"/>
    <p:sldId id="401" r:id="rId21"/>
    <p:sldId id="402" r:id="rId22"/>
    <p:sldId id="403" r:id="rId23"/>
    <p:sldId id="394" r:id="rId24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just format 2 - Dekorfär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Mellanmörkt format 3 - Dekorfärg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llanmörkt format 3 - Dekorfärg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25E5076-3810-47DD-B79F-674D7AD40C01}" styleName="Mörkt format 1 - Dekorfärg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Mörkt format 2 - Dekorfärg 5/Dekorfärg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Mörkt format 2 - Dekorfärg 3/Dekorfärg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Mörkt format 2 - Dekorfärg 1/Dekorfärg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Mörkt forma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AF606853-7671-496A-8E4F-DF71F8EC918B}" styleName="Mörkt format 1 - Dekorfärg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DF18680-E054-41AD-8BC1-D1AEF772440D}" styleName="Mellanmörkt format 2 - Dekorfärg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301B821-A1FF-4177-AEE7-76D212191A09}" styleName="Mellanmörkt format 1 - Dekorfärg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Inget format, inget rutnä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Format med tema 1 - dekorfärg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Format med tema 1 - dekorfärg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12C8C85-51F0-491E-9774-3900AFEF0FD7}" styleName="Ljust format 2 - Dekorfärg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Mellanmörkt format 1 - Dekorfärg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025"/>
    <p:restoredTop sz="86429"/>
  </p:normalViewPr>
  <p:slideViewPr>
    <p:cSldViewPr snapToGrid="0" snapToObjects="1" showGuides="1">
      <p:cViewPr varScale="1">
        <p:scale>
          <a:sx n="83" d="100"/>
          <a:sy n="83" d="100"/>
        </p:scale>
        <p:origin x="1008" y="7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sm-khj\Desktop\Siffror%20&#196;LU%20ht16%20till%2019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034012916377504E-2"/>
          <c:y val="8.3986247872163966E-2"/>
          <c:w val="0.57642789172639919"/>
          <c:h val="0.94209044099507178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952-4CB3-A2A1-AE7AEF2F5A4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952-4CB3-A2A1-AE7AEF2F5A4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952-4CB3-A2A1-AE7AEF2F5A4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952-4CB3-A2A1-AE7AEF2F5A4C}"/>
              </c:ext>
            </c:extLst>
          </c:dPt>
          <c:dLbls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tårtan!$A$6:$A$9</c:f>
              <c:strCache>
                <c:ptCount val="4"/>
                <c:pt idx="0">
                  <c:v>ämne 1</c:v>
                </c:pt>
                <c:pt idx="1">
                  <c:v>ämne 2</c:v>
                </c:pt>
                <c:pt idx="2">
                  <c:v>uvk</c:v>
                </c:pt>
                <c:pt idx="3">
                  <c:v>vfu</c:v>
                </c:pt>
              </c:strCache>
            </c:strRef>
          </c:cat>
          <c:val>
            <c:numRef>
              <c:f>tårtan!$B$6:$B$9</c:f>
              <c:numCache>
                <c:formatCode>General</c:formatCode>
                <c:ptCount val="4"/>
                <c:pt idx="0">
                  <c:v>120</c:v>
                </c:pt>
                <c:pt idx="1">
                  <c:v>90</c:v>
                </c:pt>
                <c:pt idx="2">
                  <c:v>60</c:v>
                </c:pt>
                <c:pt idx="3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952-4CB3-A2A1-AE7AEF2F5A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782B1A-C2B3-409D-9CEE-60231E2D3717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D86FF16D-A125-4397-8593-87E9AC0EF48E}">
      <dgm:prSet phldrT="[Text]"/>
      <dgm:spPr>
        <a:solidFill>
          <a:schemeClr val="accent2">
            <a:alpha val="50000"/>
          </a:schemeClr>
        </a:solidFill>
      </dgm:spPr>
      <dgm:t>
        <a:bodyPr/>
        <a:lstStyle/>
        <a:p>
          <a:r>
            <a:rPr lang="sv-SE" dirty="0"/>
            <a:t>Målstyrd lärarutbildning</a:t>
          </a:r>
        </a:p>
      </dgm:t>
    </dgm:pt>
    <dgm:pt modelId="{849D4DF7-E0AB-4C27-964B-559D0AE75F36}" type="parTrans" cxnId="{BF0120EF-46F2-40A9-9677-AED0F3C2998C}">
      <dgm:prSet/>
      <dgm:spPr/>
      <dgm:t>
        <a:bodyPr/>
        <a:lstStyle/>
        <a:p>
          <a:endParaRPr lang="sv-SE"/>
        </a:p>
      </dgm:t>
    </dgm:pt>
    <dgm:pt modelId="{DFD804FC-9798-41D4-B186-6E2CBB6AFB0A}" type="sibTrans" cxnId="{BF0120EF-46F2-40A9-9677-AED0F3C2998C}">
      <dgm:prSet/>
      <dgm:spPr/>
      <dgm:t>
        <a:bodyPr/>
        <a:lstStyle/>
        <a:p>
          <a:endParaRPr lang="sv-SE"/>
        </a:p>
      </dgm:t>
    </dgm:pt>
    <dgm:pt modelId="{EBABD101-B3D1-4FBF-A971-3C1B322411CA}">
      <dgm:prSet phldrT="[Text]"/>
      <dgm:spPr>
        <a:solidFill>
          <a:schemeClr val="accent4">
            <a:alpha val="50000"/>
          </a:schemeClr>
        </a:solidFill>
      </dgm:spPr>
      <dgm:t>
        <a:bodyPr/>
        <a:lstStyle/>
        <a:p>
          <a:r>
            <a:rPr lang="sv-SE" dirty="0"/>
            <a:t>Professionellt lärande</a:t>
          </a:r>
        </a:p>
      </dgm:t>
    </dgm:pt>
    <dgm:pt modelId="{4F71B8AE-CA57-4109-985B-C3086516466B}" type="parTrans" cxnId="{1E707E47-E752-4F2C-93FC-BDE91B3A6A63}">
      <dgm:prSet/>
      <dgm:spPr/>
      <dgm:t>
        <a:bodyPr/>
        <a:lstStyle/>
        <a:p>
          <a:endParaRPr lang="sv-SE"/>
        </a:p>
      </dgm:t>
    </dgm:pt>
    <dgm:pt modelId="{E764D32D-8EEC-47EF-98FF-827D3294BB86}" type="sibTrans" cxnId="{1E707E47-E752-4F2C-93FC-BDE91B3A6A63}">
      <dgm:prSet/>
      <dgm:spPr/>
      <dgm:t>
        <a:bodyPr/>
        <a:lstStyle/>
        <a:p>
          <a:endParaRPr lang="sv-SE"/>
        </a:p>
      </dgm:t>
    </dgm:pt>
    <dgm:pt modelId="{9CB0DF52-83EA-4F3E-A8DE-AD60A6091AA9}" type="pres">
      <dgm:prSet presAssocID="{65782B1A-C2B3-409D-9CEE-60231E2D3717}" presName="compositeShape" presStyleCnt="0">
        <dgm:presLayoutVars>
          <dgm:chMax val="7"/>
          <dgm:dir/>
          <dgm:resizeHandles val="exact"/>
        </dgm:presLayoutVars>
      </dgm:prSet>
      <dgm:spPr/>
    </dgm:pt>
    <dgm:pt modelId="{FA96CE4E-0CEE-42E8-AAB6-3E6BA06BD392}" type="pres">
      <dgm:prSet presAssocID="{D86FF16D-A125-4397-8593-87E9AC0EF48E}" presName="circ1" presStyleLbl="vennNode1" presStyleIdx="0" presStyleCnt="2"/>
      <dgm:spPr/>
    </dgm:pt>
    <dgm:pt modelId="{EC9E3A93-1907-4D7C-B62E-5FEBEF9BA034}" type="pres">
      <dgm:prSet presAssocID="{D86FF16D-A125-4397-8593-87E9AC0EF48E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47F0FE32-FAA0-4CA3-BBD0-1AB53B4B035C}" type="pres">
      <dgm:prSet presAssocID="{EBABD101-B3D1-4FBF-A971-3C1B322411CA}" presName="circ2" presStyleLbl="vennNode1" presStyleIdx="1" presStyleCnt="2"/>
      <dgm:spPr/>
    </dgm:pt>
    <dgm:pt modelId="{BDCD850F-EB6D-4417-B702-223D7AA63642}" type="pres">
      <dgm:prSet presAssocID="{EBABD101-B3D1-4FBF-A971-3C1B322411CA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1E707E47-E752-4F2C-93FC-BDE91B3A6A63}" srcId="{65782B1A-C2B3-409D-9CEE-60231E2D3717}" destId="{EBABD101-B3D1-4FBF-A971-3C1B322411CA}" srcOrd="1" destOrd="0" parTransId="{4F71B8AE-CA57-4109-985B-C3086516466B}" sibTransId="{E764D32D-8EEC-47EF-98FF-827D3294BB86}"/>
    <dgm:cxn modelId="{3999114A-EF95-40FB-95FA-BA1A658F387D}" type="presOf" srcId="{EBABD101-B3D1-4FBF-A971-3C1B322411CA}" destId="{47F0FE32-FAA0-4CA3-BBD0-1AB53B4B035C}" srcOrd="0" destOrd="0" presId="urn:microsoft.com/office/officeart/2005/8/layout/venn1"/>
    <dgm:cxn modelId="{C7D93251-660D-4DED-8570-5CD386C50F2F}" type="presOf" srcId="{D86FF16D-A125-4397-8593-87E9AC0EF48E}" destId="{FA96CE4E-0CEE-42E8-AAB6-3E6BA06BD392}" srcOrd="0" destOrd="0" presId="urn:microsoft.com/office/officeart/2005/8/layout/venn1"/>
    <dgm:cxn modelId="{9100EA99-3944-4211-929D-DDD82ECA999C}" type="presOf" srcId="{D86FF16D-A125-4397-8593-87E9AC0EF48E}" destId="{EC9E3A93-1907-4D7C-B62E-5FEBEF9BA034}" srcOrd="1" destOrd="0" presId="urn:microsoft.com/office/officeart/2005/8/layout/venn1"/>
    <dgm:cxn modelId="{4BFAC89C-1E66-4C7F-9F74-0CD55D529BC6}" type="presOf" srcId="{65782B1A-C2B3-409D-9CEE-60231E2D3717}" destId="{9CB0DF52-83EA-4F3E-A8DE-AD60A6091AA9}" srcOrd="0" destOrd="0" presId="urn:microsoft.com/office/officeart/2005/8/layout/venn1"/>
    <dgm:cxn modelId="{BF0120EF-46F2-40A9-9677-AED0F3C2998C}" srcId="{65782B1A-C2B3-409D-9CEE-60231E2D3717}" destId="{D86FF16D-A125-4397-8593-87E9AC0EF48E}" srcOrd="0" destOrd="0" parTransId="{849D4DF7-E0AB-4C27-964B-559D0AE75F36}" sibTransId="{DFD804FC-9798-41D4-B186-6E2CBB6AFB0A}"/>
    <dgm:cxn modelId="{082168F3-709E-4D2E-A203-D12C230D2B66}" type="presOf" srcId="{EBABD101-B3D1-4FBF-A971-3C1B322411CA}" destId="{BDCD850F-EB6D-4417-B702-223D7AA63642}" srcOrd="1" destOrd="0" presId="urn:microsoft.com/office/officeart/2005/8/layout/venn1"/>
    <dgm:cxn modelId="{98627D7D-6B47-49A5-863D-CADBEF10B1C4}" type="presParOf" srcId="{9CB0DF52-83EA-4F3E-A8DE-AD60A6091AA9}" destId="{FA96CE4E-0CEE-42E8-AAB6-3E6BA06BD392}" srcOrd="0" destOrd="0" presId="urn:microsoft.com/office/officeart/2005/8/layout/venn1"/>
    <dgm:cxn modelId="{2101FEFD-F3C5-4960-A30C-64EA980F2DEE}" type="presParOf" srcId="{9CB0DF52-83EA-4F3E-A8DE-AD60A6091AA9}" destId="{EC9E3A93-1907-4D7C-B62E-5FEBEF9BA034}" srcOrd="1" destOrd="0" presId="urn:microsoft.com/office/officeart/2005/8/layout/venn1"/>
    <dgm:cxn modelId="{126EB88B-2385-40F8-8522-724904F3C303}" type="presParOf" srcId="{9CB0DF52-83EA-4F3E-A8DE-AD60A6091AA9}" destId="{47F0FE32-FAA0-4CA3-BBD0-1AB53B4B035C}" srcOrd="2" destOrd="0" presId="urn:microsoft.com/office/officeart/2005/8/layout/venn1"/>
    <dgm:cxn modelId="{9E162C5F-4558-46B1-83D0-99BE2AD28057}" type="presParOf" srcId="{9CB0DF52-83EA-4F3E-A8DE-AD60A6091AA9}" destId="{BDCD850F-EB6D-4417-B702-223D7AA63642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96CE4E-0CEE-42E8-AAB6-3E6BA06BD392}">
      <dsp:nvSpPr>
        <dsp:cNvPr id="0" name=""/>
        <dsp:cNvSpPr/>
      </dsp:nvSpPr>
      <dsp:spPr>
        <a:xfrm>
          <a:off x="1022245" y="10769"/>
          <a:ext cx="3937686" cy="3937686"/>
        </a:xfrm>
        <a:prstGeom prst="ellipse">
          <a:avLst/>
        </a:prstGeom>
        <a:solidFill>
          <a:schemeClr val="accent2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900" kern="1200" dirty="0"/>
            <a:t>Målstyrd lärarutbildning</a:t>
          </a:r>
        </a:p>
      </dsp:txBody>
      <dsp:txXfrm>
        <a:off x="1572102" y="475107"/>
        <a:ext cx="2270377" cy="3009011"/>
      </dsp:txXfrm>
    </dsp:sp>
    <dsp:sp modelId="{47F0FE32-FAA0-4CA3-BBD0-1AB53B4B035C}">
      <dsp:nvSpPr>
        <dsp:cNvPr id="0" name=""/>
        <dsp:cNvSpPr/>
      </dsp:nvSpPr>
      <dsp:spPr>
        <a:xfrm>
          <a:off x="3860217" y="10769"/>
          <a:ext cx="3937686" cy="3937686"/>
        </a:xfrm>
        <a:prstGeom prst="ellipse">
          <a:avLst/>
        </a:prstGeom>
        <a:solidFill>
          <a:schemeClr val="accent4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900" kern="1200" dirty="0"/>
            <a:t>Professionellt lärande</a:t>
          </a:r>
        </a:p>
      </dsp:txBody>
      <dsp:txXfrm>
        <a:off x="4977669" y="475107"/>
        <a:ext cx="2270377" cy="30090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14DD3-62EE-7048-9559-A20293B3E60D}" type="datetimeFigureOut">
              <a:rPr lang="sv-SE" smtClean="0"/>
              <a:t>2024-09-27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A35BF2-85D5-404D-8153-DE011A72B39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100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A35BF2-85D5-404D-8153-DE011A72B397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29711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A35BF2-85D5-404D-8153-DE011A72B397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70343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A35BF2-85D5-404D-8153-DE011A72B397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00334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objekt 14">
            <a:extLst>
              <a:ext uri="{FF2B5EF4-FFF2-40B4-BE49-F238E27FC236}">
                <a16:creationId xmlns:a16="http://schemas.microsoft.com/office/drawing/2014/main" id="{5B9A4053-2FB8-3342-B60D-7FC2648537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10" b="15718"/>
          <a:stretch/>
        </p:blipFill>
        <p:spPr>
          <a:xfrm>
            <a:off x="192088" y="188913"/>
            <a:ext cx="11807825" cy="6480175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CC78BE5A-F044-6E4A-86D0-B28B85339425}"/>
              </a:ext>
            </a:extLst>
          </p:cNvPr>
          <p:cNvSpPr/>
          <p:nvPr userDrawn="1"/>
        </p:nvSpPr>
        <p:spPr>
          <a:xfrm>
            <a:off x="5439210" y="1484556"/>
            <a:ext cx="6752790" cy="1302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3A8EFBAE-371E-E046-8879-6F2B8A74E5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1761" y="1632438"/>
            <a:ext cx="808477" cy="993215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AA3C37CF-2E7F-204C-BAF4-14554C4282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3855" y="1605990"/>
            <a:ext cx="5146058" cy="734110"/>
          </a:xfrm>
        </p:spPr>
        <p:txBody>
          <a:bodyPr bIns="0" anchor="t" anchorCtr="0">
            <a:noAutofit/>
          </a:bodyPr>
          <a:lstStyle>
            <a:lvl1pPr>
              <a:lnSpc>
                <a:spcPct val="100000"/>
              </a:lnSpc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Enradig titel</a:t>
            </a:r>
          </a:p>
        </p:txBody>
      </p:sp>
      <p:cxnSp>
        <p:nvCxnSpPr>
          <p:cNvPr id="7" name="Rak 6">
            <a:extLst>
              <a:ext uri="{FF2B5EF4-FFF2-40B4-BE49-F238E27FC236}">
                <a16:creationId xmlns:a16="http://schemas.microsoft.com/office/drawing/2014/main" id="{6EB25FC1-ABE1-A344-8F65-DA7EE26B422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 userDrawn="1"/>
        </p:nvCxnSpPr>
        <p:spPr>
          <a:xfrm>
            <a:off x="6853855" y="2336984"/>
            <a:ext cx="514605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4BB7ED9B-1D2D-7541-ABE9-750F505D449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53854" y="2453762"/>
            <a:ext cx="5146059" cy="34941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200" b="1" cap="all" spc="50" baseline="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Undertext, t ex namn, institution, årtal </a:t>
            </a:r>
            <a:r>
              <a:rPr lang="sv-SE" dirty="0" err="1"/>
              <a:t>etc</a:t>
            </a:r>
            <a:endParaRPr lang="sv-SE" dirty="0"/>
          </a:p>
        </p:txBody>
      </p:sp>
      <p:pic>
        <p:nvPicPr>
          <p:cNvPr id="23" name="Bildobjekt 22">
            <a:extLst>
              <a:ext uri="{FF2B5EF4-FFF2-40B4-BE49-F238E27FC236}">
                <a16:creationId xmlns:a16="http://schemas.microsoft.com/office/drawing/2014/main" id="{E67EF931-F7AE-D74F-A8D9-A4EA6F28174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4475" y="4227755"/>
            <a:ext cx="2817525" cy="263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679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 mö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FDE34647-2FEA-054E-80E8-C0FCC8DEB358}"/>
              </a:ext>
            </a:extLst>
          </p:cNvPr>
          <p:cNvSpPr/>
          <p:nvPr userDrawn="1"/>
        </p:nvSpPr>
        <p:spPr>
          <a:xfrm>
            <a:off x="192088" y="187656"/>
            <a:ext cx="11807825" cy="648143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7EF249A-9390-B74A-A9AA-63DC6BE92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BEBD609-C4E6-3548-9EEB-0745E63C9BF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620000" y="2159999"/>
            <a:ext cx="8820000" cy="3960000"/>
          </a:xfrm>
        </p:spPr>
        <p:txBody>
          <a:bodyPr/>
          <a:lstStyle>
            <a:lvl1pPr>
              <a:buClr>
                <a:schemeClr val="accent6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6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6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6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6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6"/>
              </a:buClr>
              <a:defRPr>
                <a:solidFill>
                  <a:schemeClr val="bg1"/>
                </a:solidFill>
              </a:defRPr>
            </a:lvl6pPr>
            <a:lvl7pPr marL="2743200" indent="0">
              <a:buNone/>
              <a:defRPr/>
            </a:lvl7pPr>
          </a:lstStyle>
          <a:p>
            <a:r>
              <a:rPr lang="sv-SE" dirty="0"/>
              <a:t>Brödtext nivå 1</a:t>
            </a:r>
          </a:p>
          <a:p>
            <a:pPr lvl="1"/>
            <a:r>
              <a:rPr lang="sv-SE" dirty="0"/>
              <a:t>Brödtext nivå 2</a:t>
            </a:r>
          </a:p>
          <a:p>
            <a:pPr lvl="2"/>
            <a:r>
              <a:rPr lang="sv-SE" dirty="0"/>
              <a:t>Brödtext nivå 3</a:t>
            </a:r>
          </a:p>
          <a:p>
            <a:pPr lvl="3"/>
            <a:r>
              <a:rPr lang="sv-SE" dirty="0"/>
              <a:t>Brödtext nivå 4</a:t>
            </a:r>
          </a:p>
          <a:p>
            <a:pPr lvl="4"/>
            <a:r>
              <a:rPr lang="sv-SE" dirty="0"/>
              <a:t>Brödtext nivå 5</a:t>
            </a:r>
          </a:p>
          <a:p>
            <a:pPr lvl="5"/>
            <a:r>
              <a:rPr lang="sv-SE" dirty="0"/>
              <a:t>Brödtext nivå 6</a:t>
            </a:r>
          </a:p>
        </p:txBody>
      </p:sp>
    </p:spTree>
    <p:extLst>
      <p:ext uri="{BB962C8B-B14F-4D97-AF65-F5344CB8AC3E}">
        <p14:creationId xmlns:p14="http://schemas.microsoft.com/office/powerpoint/2010/main" val="2665128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ör skrymmande 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7EF249A-9390-B74A-A9AA-63DC6BE92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000" y="359999"/>
            <a:ext cx="8820000" cy="1199860"/>
          </a:xfrm>
        </p:spPr>
        <p:txBody>
          <a:bodyPr bIns="0" anchor="ctr" anchorCtr="0">
            <a:normAutofit/>
          </a:bodyPr>
          <a:lstStyle>
            <a:lvl1pPr>
              <a:defRPr sz="48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BEBD609-C4E6-3548-9EEB-0745E63C9BF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620000" y="1559859"/>
            <a:ext cx="8820000" cy="4560140"/>
          </a:xfrm>
        </p:spPr>
        <p:txBody>
          <a:bodyPr/>
          <a:lstStyle>
            <a:lvl7pPr marL="2743200" indent="0">
              <a:buNone/>
              <a:defRPr/>
            </a:lvl7pPr>
          </a:lstStyle>
          <a:p>
            <a:r>
              <a:rPr lang="sv-SE" dirty="0"/>
              <a:t>Brödtext nivå 1</a:t>
            </a:r>
          </a:p>
          <a:p>
            <a:pPr lvl="1"/>
            <a:r>
              <a:rPr lang="sv-SE" dirty="0"/>
              <a:t>Brödtext nivå 2</a:t>
            </a:r>
          </a:p>
          <a:p>
            <a:pPr lvl="2"/>
            <a:r>
              <a:rPr lang="sv-SE" dirty="0"/>
              <a:t>Brödtext nivå 3</a:t>
            </a:r>
          </a:p>
          <a:p>
            <a:pPr lvl="3"/>
            <a:r>
              <a:rPr lang="sv-SE" dirty="0"/>
              <a:t>Brödtext nivå 4</a:t>
            </a:r>
          </a:p>
          <a:p>
            <a:pPr lvl="4"/>
            <a:r>
              <a:rPr lang="sv-SE" dirty="0"/>
              <a:t>Brödtext nivå 5</a:t>
            </a:r>
          </a:p>
          <a:p>
            <a:pPr lvl="5"/>
            <a:r>
              <a:rPr lang="sv-SE" dirty="0"/>
              <a:t>Brödtext nivå 6</a:t>
            </a:r>
          </a:p>
        </p:txBody>
      </p:sp>
    </p:spTree>
    <p:extLst>
      <p:ext uri="{BB962C8B-B14F-4D97-AF65-F5344CB8AC3E}">
        <p14:creationId xmlns:p14="http://schemas.microsoft.com/office/powerpoint/2010/main" val="584746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ör skrymmande grafik mö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D81A3E1B-C332-BE46-9FEB-739A7F90AAC9}"/>
              </a:ext>
            </a:extLst>
          </p:cNvPr>
          <p:cNvSpPr/>
          <p:nvPr userDrawn="1"/>
        </p:nvSpPr>
        <p:spPr>
          <a:xfrm>
            <a:off x="192088" y="187656"/>
            <a:ext cx="11807825" cy="648143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7EF249A-9390-B74A-A9AA-63DC6BE92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000" y="359999"/>
            <a:ext cx="8820000" cy="1199860"/>
          </a:xfrm>
        </p:spPr>
        <p:txBody>
          <a:bodyPr bIns="0"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BEBD609-C4E6-3548-9EEB-0745E63C9BF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620000" y="1559859"/>
            <a:ext cx="8820000" cy="4560140"/>
          </a:xfrm>
        </p:spPr>
        <p:txBody>
          <a:bodyPr/>
          <a:lstStyle>
            <a:lvl1pPr>
              <a:buClr>
                <a:schemeClr val="accent6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6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6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6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6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6"/>
              </a:buClr>
              <a:defRPr>
                <a:solidFill>
                  <a:schemeClr val="bg1"/>
                </a:solidFill>
              </a:defRPr>
            </a:lvl6pPr>
            <a:lvl7pPr marL="2743200" indent="0">
              <a:buNone/>
              <a:defRPr/>
            </a:lvl7pPr>
          </a:lstStyle>
          <a:p>
            <a:r>
              <a:rPr lang="sv-SE" dirty="0"/>
              <a:t>Brödtext nivå 1</a:t>
            </a:r>
          </a:p>
          <a:p>
            <a:pPr lvl="1"/>
            <a:r>
              <a:rPr lang="sv-SE" dirty="0"/>
              <a:t>Brödtext nivå 2</a:t>
            </a:r>
          </a:p>
          <a:p>
            <a:pPr lvl="2"/>
            <a:r>
              <a:rPr lang="sv-SE" dirty="0"/>
              <a:t>Brödtext nivå 3</a:t>
            </a:r>
          </a:p>
          <a:p>
            <a:pPr lvl="3"/>
            <a:r>
              <a:rPr lang="sv-SE" dirty="0"/>
              <a:t>Brödtext nivå 4</a:t>
            </a:r>
          </a:p>
          <a:p>
            <a:pPr lvl="4"/>
            <a:r>
              <a:rPr lang="sv-SE" dirty="0"/>
              <a:t>Brödtext nivå 5</a:t>
            </a:r>
          </a:p>
          <a:p>
            <a:pPr lvl="5"/>
            <a:r>
              <a:rPr lang="sv-SE" dirty="0"/>
              <a:t>Brödtext nivå 6</a:t>
            </a:r>
          </a:p>
        </p:txBody>
      </p:sp>
    </p:spTree>
    <p:extLst>
      <p:ext uri="{BB962C8B-B14F-4D97-AF65-F5344CB8AC3E}">
        <p14:creationId xmlns:p14="http://schemas.microsoft.com/office/powerpoint/2010/main" val="22151219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ör jättemyck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7EF249A-9390-B74A-A9AA-63DC6BE925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0000" y="188914"/>
            <a:ext cx="10440000" cy="1071086"/>
          </a:xfrm>
        </p:spPr>
        <p:txBody>
          <a:bodyPr bIns="0" anchor="ctr" anchorCtr="0">
            <a:normAutofit/>
          </a:bodyPr>
          <a:lstStyle>
            <a:lvl1pPr>
              <a:defRPr sz="4800"/>
            </a:lvl1pPr>
          </a:lstStyle>
          <a:p>
            <a:r>
              <a:rPr lang="sv-SE" dirty="0"/>
              <a:t>För jättemycket text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BEBD609-C4E6-3548-9EEB-0745E63C9BF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00000" y="1259998"/>
            <a:ext cx="10440000" cy="5409090"/>
          </a:xfrm>
        </p:spPr>
        <p:txBody>
          <a:bodyPr/>
          <a:lstStyle>
            <a:lvl7pPr marL="2743200" indent="0">
              <a:buNone/>
              <a:defRPr/>
            </a:lvl7pPr>
          </a:lstStyle>
          <a:p>
            <a:r>
              <a:rPr lang="sv-SE" dirty="0"/>
              <a:t>Brödtext nivå 1</a:t>
            </a:r>
          </a:p>
          <a:p>
            <a:pPr lvl="1"/>
            <a:r>
              <a:rPr lang="sv-SE" dirty="0"/>
              <a:t>Brödtext nivå 2</a:t>
            </a:r>
          </a:p>
          <a:p>
            <a:pPr lvl="2"/>
            <a:r>
              <a:rPr lang="sv-SE" dirty="0"/>
              <a:t>Brödtext nivå 3</a:t>
            </a:r>
          </a:p>
          <a:p>
            <a:pPr lvl="3"/>
            <a:r>
              <a:rPr lang="sv-SE" dirty="0"/>
              <a:t>Brödtext nivå 4</a:t>
            </a:r>
          </a:p>
          <a:p>
            <a:pPr lvl="4"/>
            <a:r>
              <a:rPr lang="sv-SE" dirty="0"/>
              <a:t>Brödtext nivå 5</a:t>
            </a:r>
          </a:p>
          <a:p>
            <a:pPr lvl="5"/>
            <a:r>
              <a:rPr lang="sv-SE" dirty="0"/>
              <a:t>Brödtext nivå 6</a:t>
            </a:r>
          </a:p>
        </p:txBody>
      </p:sp>
    </p:spTree>
    <p:extLst>
      <p:ext uri="{BB962C8B-B14F-4D97-AF65-F5344CB8AC3E}">
        <p14:creationId xmlns:p14="http://schemas.microsoft.com/office/powerpoint/2010/main" val="191643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ör jättemycket text mö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4E7D8CD1-C060-BC4F-99D0-93925AD78847}"/>
              </a:ext>
            </a:extLst>
          </p:cNvPr>
          <p:cNvSpPr/>
          <p:nvPr userDrawn="1"/>
        </p:nvSpPr>
        <p:spPr>
          <a:xfrm>
            <a:off x="192088" y="187656"/>
            <a:ext cx="11807825" cy="648143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7EF249A-9390-B74A-A9AA-63DC6BE925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0000" y="188914"/>
            <a:ext cx="10440000" cy="1071086"/>
          </a:xfrm>
        </p:spPr>
        <p:txBody>
          <a:bodyPr bIns="0"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För jättemycket text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BEBD609-C4E6-3548-9EEB-0745E63C9BF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00000" y="1259998"/>
            <a:ext cx="10440000" cy="5409089"/>
          </a:xfrm>
        </p:spPr>
        <p:txBody>
          <a:bodyPr/>
          <a:lstStyle>
            <a:lvl1pPr>
              <a:buClr>
                <a:schemeClr val="accent6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6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6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6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6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6"/>
              </a:buClr>
              <a:defRPr>
                <a:solidFill>
                  <a:schemeClr val="bg1"/>
                </a:solidFill>
              </a:defRPr>
            </a:lvl6pPr>
            <a:lvl7pPr marL="2743200" indent="0">
              <a:buNone/>
              <a:defRPr/>
            </a:lvl7pPr>
          </a:lstStyle>
          <a:p>
            <a:r>
              <a:rPr lang="sv-SE" dirty="0"/>
              <a:t>Brödtext nivå 1</a:t>
            </a:r>
          </a:p>
          <a:p>
            <a:pPr lvl="1"/>
            <a:r>
              <a:rPr lang="sv-SE" dirty="0"/>
              <a:t>Brödtext nivå 2</a:t>
            </a:r>
          </a:p>
          <a:p>
            <a:pPr lvl="2"/>
            <a:r>
              <a:rPr lang="sv-SE" dirty="0"/>
              <a:t>Brödtext nivå 3</a:t>
            </a:r>
          </a:p>
          <a:p>
            <a:pPr lvl="3"/>
            <a:r>
              <a:rPr lang="sv-SE" dirty="0"/>
              <a:t>Brödtext nivå 4</a:t>
            </a:r>
          </a:p>
          <a:p>
            <a:pPr lvl="4"/>
            <a:r>
              <a:rPr lang="sv-SE" dirty="0"/>
              <a:t>Brödtext nivå 5</a:t>
            </a:r>
          </a:p>
          <a:p>
            <a:pPr lvl="5"/>
            <a:r>
              <a:rPr lang="sv-SE" dirty="0"/>
              <a:t>Brödtext nivå 6</a:t>
            </a:r>
          </a:p>
        </p:txBody>
      </p:sp>
    </p:spTree>
    <p:extLst>
      <p:ext uri="{BB962C8B-B14F-4D97-AF65-F5344CB8AC3E}">
        <p14:creationId xmlns:p14="http://schemas.microsoft.com/office/powerpoint/2010/main" val="12976451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extruta s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BA0ABDCC-D188-2F40-92DB-269FBA094F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2088" y="188913"/>
            <a:ext cx="11807825" cy="6480175"/>
          </a:xfrm>
          <a:solidFill>
            <a:schemeClr val="bg2"/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D19B9C2-70AA-3747-8E78-329608E61B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7640" y="4695908"/>
            <a:ext cx="5444360" cy="1389745"/>
          </a:xfrm>
          <a:solidFill>
            <a:schemeClr val="bg1"/>
          </a:solidFill>
        </p:spPr>
        <p:txBody>
          <a:bodyPr wrap="square" lIns="540000" tIns="432000" rIns="360000" bIns="540000">
            <a:spAutoFit/>
          </a:bodyPr>
          <a:lstStyle>
            <a:lvl1pPr>
              <a:lnSpc>
                <a:spcPct val="110000"/>
              </a:lnSpc>
              <a:defRPr sz="2600"/>
            </a:lvl1pPr>
          </a:lstStyle>
          <a:p>
            <a:r>
              <a:rPr lang="sv-SE" dirty="0"/>
              <a:t>Skriv text här</a:t>
            </a:r>
          </a:p>
        </p:txBody>
      </p:sp>
    </p:spTree>
    <p:extLst>
      <p:ext uri="{BB962C8B-B14F-4D97-AF65-F5344CB8AC3E}">
        <p14:creationId xmlns:p14="http://schemas.microsoft.com/office/powerpoint/2010/main" val="40265149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extrut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BA0ABDCC-D188-2F40-92DB-269FBA094F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2088" y="188913"/>
            <a:ext cx="11807825" cy="6480175"/>
          </a:xfrm>
          <a:solidFill>
            <a:schemeClr val="bg2"/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9F41AA51-67A4-2E4E-84DA-20E6F94CA6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75613" y="4695908"/>
            <a:ext cx="4116387" cy="1389745"/>
          </a:xfrm>
          <a:solidFill>
            <a:schemeClr val="bg1"/>
          </a:solidFill>
        </p:spPr>
        <p:txBody>
          <a:bodyPr wrap="square" lIns="540000" tIns="432000" rIns="360000" bIns="540000">
            <a:spAutoFit/>
          </a:bodyPr>
          <a:lstStyle>
            <a:lvl1pPr>
              <a:lnSpc>
                <a:spcPct val="110000"/>
              </a:lnSpc>
              <a:defRPr sz="2600"/>
            </a:lvl1pPr>
          </a:lstStyle>
          <a:p>
            <a:r>
              <a:rPr lang="sv-SE" dirty="0"/>
              <a:t>Skriv text här</a:t>
            </a:r>
          </a:p>
        </p:txBody>
      </p:sp>
    </p:spTree>
    <p:extLst>
      <p:ext uri="{BB962C8B-B14F-4D97-AF65-F5344CB8AC3E}">
        <p14:creationId xmlns:p14="http://schemas.microsoft.com/office/powerpoint/2010/main" val="32520629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t och kärnfullt budsk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6EFEA4A-5ABD-6A4D-88CB-42E58CB14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00" y="2779047"/>
            <a:ext cx="11088000" cy="628057"/>
          </a:xfrm>
        </p:spPr>
        <p:txBody>
          <a:bodyPr bIns="0" anchor="ctr" anchorCtr="0">
            <a:spAutoFit/>
          </a:bodyPr>
          <a:lstStyle>
            <a:lvl1pPr algn="ctr">
              <a:lnSpc>
                <a:spcPct val="110000"/>
              </a:lnSpc>
              <a:defRPr sz="40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095419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t och kärnfullt mö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F29DD6FC-67D4-1147-8BFB-BFE7374E65BA}"/>
              </a:ext>
            </a:extLst>
          </p:cNvPr>
          <p:cNvSpPr/>
          <p:nvPr userDrawn="1"/>
        </p:nvSpPr>
        <p:spPr>
          <a:xfrm>
            <a:off x="192088" y="187656"/>
            <a:ext cx="11807825" cy="648143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6EFEA4A-5ABD-6A4D-88CB-42E58CB14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00" y="2779046"/>
            <a:ext cx="11088000" cy="628057"/>
          </a:xfrm>
        </p:spPr>
        <p:txBody>
          <a:bodyPr bIns="0" anchor="ctr" anchorCtr="0">
            <a:spAutoFit/>
          </a:bodyPr>
          <a:lstStyle>
            <a:lvl1pPr algn="ctr">
              <a:lnSpc>
                <a:spcPct val="11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550448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k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B3015678-1B21-F548-AB9E-9C139C0F75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2088" y="188913"/>
            <a:ext cx="3924300" cy="3240087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5" name="Platshållare för bild 3">
            <a:extLst>
              <a:ext uri="{FF2B5EF4-FFF2-40B4-BE49-F238E27FC236}">
                <a16:creationId xmlns:a16="http://schemas.microsoft.com/office/drawing/2014/main" id="{8AF7B282-EE79-CC45-BF9C-0671C9A487D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16388" y="188913"/>
            <a:ext cx="3959224" cy="3240087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6" name="Platshållare för bild 3">
            <a:extLst>
              <a:ext uri="{FF2B5EF4-FFF2-40B4-BE49-F238E27FC236}">
                <a16:creationId xmlns:a16="http://schemas.microsoft.com/office/drawing/2014/main" id="{F692A12B-7004-EE49-9971-D747A70447C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75612" y="188913"/>
            <a:ext cx="3924302" cy="3240087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5" name="Platshållare för bild 3">
            <a:extLst>
              <a:ext uri="{FF2B5EF4-FFF2-40B4-BE49-F238E27FC236}">
                <a16:creationId xmlns:a16="http://schemas.microsoft.com/office/drawing/2014/main" id="{0DB67BB7-8CB4-5046-8AC2-E508709ACA0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92088" y="3428998"/>
            <a:ext cx="3924300" cy="3240087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6" name="Platshållare för bild 3">
            <a:extLst>
              <a:ext uri="{FF2B5EF4-FFF2-40B4-BE49-F238E27FC236}">
                <a16:creationId xmlns:a16="http://schemas.microsoft.com/office/drawing/2014/main" id="{04D25F2B-1A76-3943-8341-1E952FF295D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16388" y="3428997"/>
            <a:ext cx="3959224" cy="3240087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4" name="Platshållare för bild 3">
            <a:extLst>
              <a:ext uri="{FF2B5EF4-FFF2-40B4-BE49-F238E27FC236}">
                <a16:creationId xmlns:a16="http://schemas.microsoft.com/office/drawing/2014/main" id="{7D21BC8F-843D-4545-8437-C52123F558E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75612" y="3428999"/>
            <a:ext cx="3924302" cy="3240087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D971C67A-26E8-0C4A-982B-7B5FF0696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4325" y="-633945"/>
            <a:ext cx="7350186" cy="369332"/>
          </a:xfrm>
        </p:spPr>
        <p:txBody>
          <a:bodyPr wrap="square" lIns="0" tIns="0" rIns="0" bIns="0">
            <a:sp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21010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ida tvårad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objekt 17">
            <a:extLst>
              <a:ext uri="{FF2B5EF4-FFF2-40B4-BE49-F238E27FC236}">
                <a16:creationId xmlns:a16="http://schemas.microsoft.com/office/drawing/2014/main" id="{B9FAF899-14FA-F046-96DB-82762ED410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10" b="15718"/>
          <a:stretch/>
        </p:blipFill>
        <p:spPr>
          <a:xfrm>
            <a:off x="192088" y="188913"/>
            <a:ext cx="11807825" cy="6480175"/>
          </a:xfrm>
          <a:prstGeom prst="rect">
            <a:avLst/>
          </a:prstGeom>
        </p:spPr>
      </p:pic>
      <p:sp>
        <p:nvSpPr>
          <p:cNvPr id="22" name="Rektangel 2">
            <a:extLst>
              <a:ext uri="{FF2B5EF4-FFF2-40B4-BE49-F238E27FC236}">
                <a16:creationId xmlns:a16="http://schemas.microsoft.com/office/drawing/2014/main" id="{1E6DED82-8490-6141-A0AD-5A832A551408}"/>
              </a:ext>
            </a:extLst>
          </p:cNvPr>
          <p:cNvSpPr/>
          <p:nvPr userDrawn="1"/>
        </p:nvSpPr>
        <p:spPr>
          <a:xfrm>
            <a:off x="135627" y="123307"/>
            <a:ext cx="4264252" cy="2566105"/>
          </a:xfrm>
          <a:custGeom>
            <a:avLst/>
            <a:gdLst>
              <a:gd name="connsiteX0" fmla="*/ 0 w 4488028"/>
              <a:gd name="connsiteY0" fmla="*/ 0 h 2937993"/>
              <a:gd name="connsiteX1" fmla="*/ 4488028 w 4488028"/>
              <a:gd name="connsiteY1" fmla="*/ 0 h 2937993"/>
              <a:gd name="connsiteX2" fmla="*/ 4488028 w 4488028"/>
              <a:gd name="connsiteY2" fmla="*/ 2937993 h 2937993"/>
              <a:gd name="connsiteX3" fmla="*/ 0 w 4488028"/>
              <a:gd name="connsiteY3" fmla="*/ 2937993 h 2937993"/>
              <a:gd name="connsiteX4" fmla="*/ 0 w 4488028"/>
              <a:gd name="connsiteY4" fmla="*/ 0 h 2937993"/>
              <a:gd name="connsiteX0" fmla="*/ 0 w 4488028"/>
              <a:gd name="connsiteY0" fmla="*/ 0 h 2937993"/>
              <a:gd name="connsiteX1" fmla="*/ 4488028 w 4488028"/>
              <a:gd name="connsiteY1" fmla="*/ 0 h 2937993"/>
              <a:gd name="connsiteX2" fmla="*/ 0 w 4488028"/>
              <a:gd name="connsiteY2" fmla="*/ 2937993 h 2937993"/>
              <a:gd name="connsiteX3" fmla="*/ 0 w 4488028"/>
              <a:gd name="connsiteY3" fmla="*/ 0 h 2937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8028" h="2937993">
                <a:moveTo>
                  <a:pt x="0" y="0"/>
                </a:moveTo>
                <a:lnTo>
                  <a:pt x="4488028" y="0"/>
                </a:lnTo>
                <a:lnTo>
                  <a:pt x="0" y="2937993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41000">
                <a:srgbClr val="FFFFFF">
                  <a:alpha val="76000"/>
                </a:srgbClr>
              </a:gs>
              <a:gs pos="50000">
                <a:srgbClr val="FFFFFF">
                  <a:alpha val="0"/>
                </a:srgbClr>
              </a:gs>
            </a:gsLst>
            <a:lin ang="3480000" scaled="0"/>
            <a:tileRect/>
          </a:gra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42E6626-F4CE-8846-81B4-39A44570A0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639" y="353139"/>
            <a:ext cx="808477" cy="993215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CC78BE5A-F044-6E4A-86D0-B28B85339425}"/>
              </a:ext>
            </a:extLst>
          </p:cNvPr>
          <p:cNvSpPr/>
          <p:nvPr userDrawn="1"/>
        </p:nvSpPr>
        <p:spPr>
          <a:xfrm>
            <a:off x="5439210" y="1484556"/>
            <a:ext cx="6752790" cy="2592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1A56743-FB24-1849-93B5-ADD6F23CD3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4311" y="1859358"/>
            <a:ext cx="6144864" cy="1292662"/>
          </a:xfrm>
        </p:spPr>
        <p:txBody>
          <a:bodyPr wrap="square" bIns="0" anchor="t" anchorCtr="0">
            <a:spAutoFit/>
          </a:bodyPr>
          <a:lstStyle>
            <a:lvl1pPr>
              <a:lnSpc>
                <a:spcPct val="100000"/>
              </a:lnSpc>
              <a:defRPr sz="4200"/>
            </a:lvl1pPr>
          </a:lstStyle>
          <a:p>
            <a:r>
              <a:rPr lang="sv-SE" dirty="0"/>
              <a:t>Titelsida för </a:t>
            </a:r>
            <a:br>
              <a:rPr lang="sv-SE" dirty="0"/>
            </a:br>
            <a:r>
              <a:rPr lang="sv-SE" dirty="0"/>
              <a:t>tvåradig titel</a:t>
            </a:r>
          </a:p>
        </p:txBody>
      </p:sp>
      <p:cxnSp>
        <p:nvCxnSpPr>
          <p:cNvPr id="7" name="Rak 6">
            <a:extLst>
              <a:ext uri="{FF2B5EF4-FFF2-40B4-BE49-F238E27FC236}">
                <a16:creationId xmlns:a16="http://schemas.microsoft.com/office/drawing/2014/main" id="{6EB25FC1-ABE1-A344-8F65-DA7EE26B4227}"/>
              </a:ext>
            </a:extLst>
          </p:cNvPr>
          <p:cNvCxnSpPr>
            <a:cxnSpLocks/>
          </p:cNvCxnSpPr>
          <p:nvPr userDrawn="1"/>
        </p:nvCxnSpPr>
        <p:spPr>
          <a:xfrm>
            <a:off x="5854930" y="3353694"/>
            <a:ext cx="6144864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4BB7ED9B-1D2D-7541-ABE9-750F505D449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54313" y="3499576"/>
            <a:ext cx="6145601" cy="34941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200" b="1" cap="all" spc="50" baseline="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Undertext, t ex namn, institution, årtal </a:t>
            </a:r>
            <a:r>
              <a:rPr lang="sv-SE" dirty="0" err="1"/>
              <a:t>etc</a:t>
            </a:r>
            <a:endParaRPr lang="sv-SE" dirty="0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3D946A34-F6D8-4B44-9644-EC06EE3B260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4475" y="4227755"/>
            <a:ext cx="2817525" cy="263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0488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koll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A506083C-36FA-EA41-9374-E68FDA30D00D}"/>
              </a:ext>
            </a:extLst>
          </p:cNvPr>
          <p:cNvSpPr/>
          <p:nvPr userDrawn="1"/>
        </p:nvSpPr>
        <p:spPr>
          <a:xfrm>
            <a:off x="4116388" y="3429000"/>
            <a:ext cx="3959224" cy="32400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DDB3530F-65D5-CD43-82D8-FBC17205FD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6390" y="4168939"/>
            <a:ext cx="3959223" cy="1387559"/>
          </a:xfrm>
          <a:noFill/>
        </p:spPr>
        <p:txBody>
          <a:bodyPr wrap="square" lIns="468000" rIns="432000" bIns="0" anchor="ctr" anchorCtr="0">
            <a:spAutoFit/>
          </a:bodyPr>
          <a:lstStyle>
            <a:lvl1pPr>
              <a:lnSpc>
                <a:spcPct val="11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Använd denna mall när du behöver text i ett kollage</a:t>
            </a:r>
          </a:p>
        </p:txBody>
      </p:sp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B3015678-1B21-F548-AB9E-9C139C0F75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2088" y="188913"/>
            <a:ext cx="3924300" cy="3240087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5" name="Platshållare för bild 3">
            <a:extLst>
              <a:ext uri="{FF2B5EF4-FFF2-40B4-BE49-F238E27FC236}">
                <a16:creationId xmlns:a16="http://schemas.microsoft.com/office/drawing/2014/main" id="{8AF7B282-EE79-CC45-BF9C-0671C9A487D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16388" y="188913"/>
            <a:ext cx="3959224" cy="3240087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6" name="Platshållare för bild 3">
            <a:extLst>
              <a:ext uri="{FF2B5EF4-FFF2-40B4-BE49-F238E27FC236}">
                <a16:creationId xmlns:a16="http://schemas.microsoft.com/office/drawing/2014/main" id="{F692A12B-7004-EE49-9971-D747A70447C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75612" y="188913"/>
            <a:ext cx="3924302" cy="3240087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5" name="Platshållare för bild 3">
            <a:extLst>
              <a:ext uri="{FF2B5EF4-FFF2-40B4-BE49-F238E27FC236}">
                <a16:creationId xmlns:a16="http://schemas.microsoft.com/office/drawing/2014/main" id="{0DB67BB7-8CB4-5046-8AC2-E508709ACA0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92088" y="3428998"/>
            <a:ext cx="3924300" cy="3240087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4" name="Platshållare för bild 3">
            <a:extLst>
              <a:ext uri="{FF2B5EF4-FFF2-40B4-BE49-F238E27FC236}">
                <a16:creationId xmlns:a16="http://schemas.microsoft.com/office/drawing/2014/main" id="{7D21BC8F-843D-4545-8437-C52123F558E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75612" y="3428999"/>
            <a:ext cx="3924302" cy="3240087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25780855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kollage + text mö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A506083C-36FA-EA41-9374-E68FDA30D00D}"/>
              </a:ext>
            </a:extLst>
          </p:cNvPr>
          <p:cNvSpPr/>
          <p:nvPr userDrawn="1"/>
        </p:nvSpPr>
        <p:spPr>
          <a:xfrm>
            <a:off x="4116388" y="3429000"/>
            <a:ext cx="3959224" cy="32400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ubrik 2">
            <a:extLst>
              <a:ext uri="{FF2B5EF4-FFF2-40B4-BE49-F238E27FC236}">
                <a16:creationId xmlns:a16="http://schemas.microsoft.com/office/drawing/2014/main" id="{3E1C5BC2-1B5A-DA4F-A220-7E22547FE6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6390" y="4168939"/>
            <a:ext cx="3959223" cy="1387559"/>
          </a:xfrm>
          <a:noFill/>
        </p:spPr>
        <p:txBody>
          <a:bodyPr wrap="square" lIns="468000" rIns="432000" bIns="0" anchor="ctr" anchorCtr="0">
            <a:spAutoFit/>
          </a:bodyPr>
          <a:lstStyle>
            <a:lvl1pPr>
              <a:lnSpc>
                <a:spcPct val="11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Använd denna mall när du behöver text i ett kollage</a:t>
            </a:r>
          </a:p>
        </p:txBody>
      </p:sp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B3015678-1B21-F548-AB9E-9C139C0F75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2088" y="188913"/>
            <a:ext cx="3924300" cy="3240087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5" name="Platshållare för bild 3">
            <a:extLst>
              <a:ext uri="{FF2B5EF4-FFF2-40B4-BE49-F238E27FC236}">
                <a16:creationId xmlns:a16="http://schemas.microsoft.com/office/drawing/2014/main" id="{8AF7B282-EE79-CC45-BF9C-0671C9A487D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16388" y="188913"/>
            <a:ext cx="3959224" cy="3240087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6" name="Platshållare för bild 3">
            <a:extLst>
              <a:ext uri="{FF2B5EF4-FFF2-40B4-BE49-F238E27FC236}">
                <a16:creationId xmlns:a16="http://schemas.microsoft.com/office/drawing/2014/main" id="{F692A12B-7004-EE49-9971-D747A70447C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75612" y="188913"/>
            <a:ext cx="3924302" cy="3240087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5" name="Platshållare för bild 3">
            <a:extLst>
              <a:ext uri="{FF2B5EF4-FFF2-40B4-BE49-F238E27FC236}">
                <a16:creationId xmlns:a16="http://schemas.microsoft.com/office/drawing/2014/main" id="{0DB67BB7-8CB4-5046-8AC2-E508709ACA0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92088" y="3428998"/>
            <a:ext cx="3924300" cy="3240087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4" name="Platshållare för bild 3">
            <a:extLst>
              <a:ext uri="{FF2B5EF4-FFF2-40B4-BE49-F238E27FC236}">
                <a16:creationId xmlns:a16="http://schemas.microsoft.com/office/drawing/2014/main" id="{7D21BC8F-843D-4545-8437-C52123F558E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75612" y="3428999"/>
            <a:ext cx="3924302" cy="3240087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13194324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DCB9E94-CD43-A846-848D-1D1C817F5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4325" y="-633945"/>
            <a:ext cx="7350186" cy="369332"/>
          </a:xfrm>
        </p:spPr>
        <p:txBody>
          <a:bodyPr wrap="square" lIns="0" tIns="0" rIns="0" bIns="0">
            <a:sp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469140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06293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 och punkt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002658" y="1670562"/>
            <a:ext cx="4241801" cy="372960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206"/>
            </a:lvl1pPr>
            <a:lvl2pPr>
              <a:defRPr sz="1805"/>
            </a:lvl2pPr>
            <a:lvl3pPr>
              <a:defRPr sz="1604"/>
            </a:lvl3pPr>
            <a:lvl4pPr>
              <a:defRPr sz="1404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 hasCustomPrompt="1"/>
          </p:nvPr>
        </p:nvSpPr>
        <p:spPr>
          <a:xfrm>
            <a:off x="5487476" y="1670561"/>
            <a:ext cx="5706802" cy="3729603"/>
          </a:xfrm>
        </p:spPr>
        <p:txBody>
          <a:bodyPr/>
          <a:lstStyle>
            <a:lvl1pPr>
              <a:spcAft>
                <a:spcPts val="0"/>
              </a:spcAft>
              <a:buClr>
                <a:schemeClr val="tx2"/>
              </a:buClr>
              <a:defRPr sz="2206"/>
            </a:lvl1pPr>
            <a:lvl2pPr>
              <a:spcAft>
                <a:spcPts val="0"/>
              </a:spcAft>
              <a:buClr>
                <a:schemeClr val="tx2"/>
              </a:buClr>
              <a:defRPr sz="2206"/>
            </a:lvl2pPr>
            <a:lvl3pPr>
              <a:spcAft>
                <a:spcPts val="0"/>
              </a:spcAft>
              <a:buClr>
                <a:schemeClr val="tx2"/>
              </a:buClr>
              <a:defRPr sz="2005"/>
            </a:lvl3pPr>
            <a:lvl4pPr>
              <a:spcAft>
                <a:spcPts val="0"/>
              </a:spcAft>
              <a:buClr>
                <a:schemeClr val="tx2"/>
              </a:buClr>
              <a:defRPr sz="20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sv-SE" dirty="0"/>
              <a:t>Skriv 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</p:txBody>
      </p:sp>
      <p:sp>
        <p:nvSpPr>
          <p:cNvPr id="5" name="Rektangel 4"/>
          <p:cNvSpPr/>
          <p:nvPr userDrawn="1"/>
        </p:nvSpPr>
        <p:spPr bwMode="auto">
          <a:xfrm>
            <a:off x="10273965" y="5396955"/>
            <a:ext cx="1692259" cy="13066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673" tIns="45837" rIns="91673" bIns="45837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72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805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8" name="Bildobjekt 7" descr="Lunds_universitet RGB 150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7678" y="5588206"/>
            <a:ext cx="1042779" cy="9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896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i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objekt 14">
            <a:extLst>
              <a:ext uri="{FF2B5EF4-FFF2-40B4-BE49-F238E27FC236}">
                <a16:creationId xmlns:a16="http://schemas.microsoft.com/office/drawing/2014/main" id="{5B9A4053-2FB8-3342-B60D-7FC2648537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880" t="26162"/>
          <a:stretch/>
        </p:blipFill>
        <p:spPr>
          <a:xfrm>
            <a:off x="192088" y="188912"/>
            <a:ext cx="11807825" cy="6480175"/>
          </a:xfrm>
          <a:prstGeom prst="rect">
            <a:avLst/>
          </a:prstGeom>
        </p:spPr>
      </p:pic>
      <p:sp>
        <p:nvSpPr>
          <p:cNvPr id="10" name="Rektangel 2">
            <a:extLst>
              <a:ext uri="{FF2B5EF4-FFF2-40B4-BE49-F238E27FC236}">
                <a16:creationId xmlns:a16="http://schemas.microsoft.com/office/drawing/2014/main" id="{5EA01DBB-6763-8B49-8D7A-51A30C118D29}"/>
              </a:ext>
            </a:extLst>
          </p:cNvPr>
          <p:cNvSpPr/>
          <p:nvPr userDrawn="1"/>
        </p:nvSpPr>
        <p:spPr>
          <a:xfrm>
            <a:off x="135627" y="123307"/>
            <a:ext cx="4264252" cy="2566105"/>
          </a:xfrm>
          <a:custGeom>
            <a:avLst/>
            <a:gdLst>
              <a:gd name="connsiteX0" fmla="*/ 0 w 4488028"/>
              <a:gd name="connsiteY0" fmla="*/ 0 h 2937993"/>
              <a:gd name="connsiteX1" fmla="*/ 4488028 w 4488028"/>
              <a:gd name="connsiteY1" fmla="*/ 0 h 2937993"/>
              <a:gd name="connsiteX2" fmla="*/ 4488028 w 4488028"/>
              <a:gd name="connsiteY2" fmla="*/ 2937993 h 2937993"/>
              <a:gd name="connsiteX3" fmla="*/ 0 w 4488028"/>
              <a:gd name="connsiteY3" fmla="*/ 2937993 h 2937993"/>
              <a:gd name="connsiteX4" fmla="*/ 0 w 4488028"/>
              <a:gd name="connsiteY4" fmla="*/ 0 h 2937993"/>
              <a:gd name="connsiteX0" fmla="*/ 0 w 4488028"/>
              <a:gd name="connsiteY0" fmla="*/ 0 h 2937993"/>
              <a:gd name="connsiteX1" fmla="*/ 4488028 w 4488028"/>
              <a:gd name="connsiteY1" fmla="*/ 0 h 2937993"/>
              <a:gd name="connsiteX2" fmla="*/ 0 w 4488028"/>
              <a:gd name="connsiteY2" fmla="*/ 2937993 h 2937993"/>
              <a:gd name="connsiteX3" fmla="*/ 0 w 4488028"/>
              <a:gd name="connsiteY3" fmla="*/ 0 h 2937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8028" h="2937993">
                <a:moveTo>
                  <a:pt x="0" y="0"/>
                </a:moveTo>
                <a:lnTo>
                  <a:pt x="4488028" y="0"/>
                </a:lnTo>
                <a:lnTo>
                  <a:pt x="0" y="2937993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41000">
                <a:srgbClr val="FFFFFF">
                  <a:alpha val="76000"/>
                </a:srgbClr>
              </a:gs>
              <a:gs pos="50000">
                <a:srgbClr val="FFFFFF">
                  <a:alpha val="0"/>
                </a:srgbClr>
              </a:gs>
            </a:gsLst>
            <a:lin ang="3480000" scaled="0"/>
            <a:tileRect/>
          </a:gra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4E33CB63-86C7-464D-8E18-BFC83911D6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639" y="353139"/>
            <a:ext cx="808477" cy="993215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CC78BE5A-F044-6E4A-86D0-B28B85339425}"/>
              </a:ext>
            </a:extLst>
          </p:cNvPr>
          <p:cNvSpPr/>
          <p:nvPr userDrawn="1"/>
        </p:nvSpPr>
        <p:spPr>
          <a:xfrm>
            <a:off x="6746488" y="1484556"/>
            <a:ext cx="5445512" cy="1302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" name="Rubrik 1">
            <a:extLst>
              <a:ext uri="{FF2B5EF4-FFF2-40B4-BE49-F238E27FC236}">
                <a16:creationId xmlns:a16="http://schemas.microsoft.com/office/drawing/2014/main" id="{0465E161-D6C8-CE40-80C0-301BFB6828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32277" y="1605990"/>
            <a:ext cx="5146058" cy="734110"/>
          </a:xfrm>
        </p:spPr>
        <p:txBody>
          <a:bodyPr bIns="0" anchor="t" anchorCtr="0">
            <a:noAutofit/>
          </a:bodyPr>
          <a:lstStyle>
            <a:lvl1pPr>
              <a:lnSpc>
                <a:spcPct val="100000"/>
              </a:lnSpc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Enradig titel</a:t>
            </a:r>
          </a:p>
        </p:txBody>
      </p:sp>
      <p:cxnSp>
        <p:nvCxnSpPr>
          <p:cNvPr id="7" name="Rak 6">
            <a:extLst>
              <a:ext uri="{FF2B5EF4-FFF2-40B4-BE49-F238E27FC236}">
                <a16:creationId xmlns:a16="http://schemas.microsoft.com/office/drawing/2014/main" id="{6EB25FC1-ABE1-A344-8F65-DA7EE26B4227}"/>
              </a:ext>
            </a:extLst>
          </p:cNvPr>
          <p:cNvCxnSpPr>
            <a:cxnSpLocks/>
          </p:cNvCxnSpPr>
          <p:nvPr userDrawn="1"/>
        </p:nvCxnSpPr>
        <p:spPr>
          <a:xfrm>
            <a:off x="7032277" y="2336984"/>
            <a:ext cx="496763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latshållare för text 11">
            <a:extLst>
              <a:ext uri="{FF2B5EF4-FFF2-40B4-BE49-F238E27FC236}">
                <a16:creationId xmlns:a16="http://schemas.microsoft.com/office/drawing/2014/main" id="{5E9EA6EC-E28E-CD41-8685-F6762D241A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32276" y="2453762"/>
            <a:ext cx="5146059" cy="34941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200" b="1" cap="all" spc="50" baseline="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Undertext, t ex namn, institution, årtal </a:t>
            </a:r>
            <a:r>
              <a:rPr lang="sv-SE" dirty="0" err="1"/>
              <a:t>etc</a:t>
            </a:r>
            <a:endParaRPr lang="sv-SE" dirty="0"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C415B4A6-D08E-A042-B618-42DCBA34730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4475" y="4227755"/>
            <a:ext cx="2817525" cy="263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975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ida 2 tvårad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>
            <a:extLst>
              <a:ext uri="{FF2B5EF4-FFF2-40B4-BE49-F238E27FC236}">
                <a16:creationId xmlns:a16="http://schemas.microsoft.com/office/drawing/2014/main" id="{2126C620-A434-6F44-8C7F-63061A79BB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880" t="26162"/>
          <a:stretch/>
        </p:blipFill>
        <p:spPr>
          <a:xfrm>
            <a:off x="192088" y="188912"/>
            <a:ext cx="11807825" cy="6480175"/>
          </a:xfrm>
          <a:prstGeom prst="rect">
            <a:avLst/>
          </a:prstGeom>
        </p:spPr>
      </p:pic>
      <p:sp>
        <p:nvSpPr>
          <p:cNvPr id="22" name="Rektangel 2">
            <a:extLst>
              <a:ext uri="{FF2B5EF4-FFF2-40B4-BE49-F238E27FC236}">
                <a16:creationId xmlns:a16="http://schemas.microsoft.com/office/drawing/2014/main" id="{1E6DED82-8490-6141-A0AD-5A832A551408}"/>
              </a:ext>
            </a:extLst>
          </p:cNvPr>
          <p:cNvSpPr/>
          <p:nvPr userDrawn="1"/>
        </p:nvSpPr>
        <p:spPr>
          <a:xfrm>
            <a:off x="135627" y="123307"/>
            <a:ext cx="4264252" cy="2566105"/>
          </a:xfrm>
          <a:custGeom>
            <a:avLst/>
            <a:gdLst>
              <a:gd name="connsiteX0" fmla="*/ 0 w 4488028"/>
              <a:gd name="connsiteY0" fmla="*/ 0 h 2937993"/>
              <a:gd name="connsiteX1" fmla="*/ 4488028 w 4488028"/>
              <a:gd name="connsiteY1" fmla="*/ 0 h 2937993"/>
              <a:gd name="connsiteX2" fmla="*/ 4488028 w 4488028"/>
              <a:gd name="connsiteY2" fmla="*/ 2937993 h 2937993"/>
              <a:gd name="connsiteX3" fmla="*/ 0 w 4488028"/>
              <a:gd name="connsiteY3" fmla="*/ 2937993 h 2937993"/>
              <a:gd name="connsiteX4" fmla="*/ 0 w 4488028"/>
              <a:gd name="connsiteY4" fmla="*/ 0 h 2937993"/>
              <a:gd name="connsiteX0" fmla="*/ 0 w 4488028"/>
              <a:gd name="connsiteY0" fmla="*/ 0 h 2937993"/>
              <a:gd name="connsiteX1" fmla="*/ 4488028 w 4488028"/>
              <a:gd name="connsiteY1" fmla="*/ 0 h 2937993"/>
              <a:gd name="connsiteX2" fmla="*/ 0 w 4488028"/>
              <a:gd name="connsiteY2" fmla="*/ 2937993 h 2937993"/>
              <a:gd name="connsiteX3" fmla="*/ 0 w 4488028"/>
              <a:gd name="connsiteY3" fmla="*/ 0 h 2937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8028" h="2937993">
                <a:moveTo>
                  <a:pt x="0" y="0"/>
                </a:moveTo>
                <a:lnTo>
                  <a:pt x="4488028" y="0"/>
                </a:lnTo>
                <a:lnTo>
                  <a:pt x="0" y="2937993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41000">
                <a:srgbClr val="FFFFFF">
                  <a:alpha val="76000"/>
                </a:srgbClr>
              </a:gs>
              <a:gs pos="50000">
                <a:srgbClr val="FFFFFF">
                  <a:alpha val="0"/>
                </a:srgbClr>
              </a:gs>
            </a:gsLst>
            <a:lin ang="3480000" scaled="0"/>
            <a:tileRect/>
          </a:gra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42E6626-F4CE-8846-81B4-39A44570A0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639" y="353139"/>
            <a:ext cx="808477" cy="993215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CC78BE5A-F044-6E4A-86D0-B28B85339425}"/>
              </a:ext>
            </a:extLst>
          </p:cNvPr>
          <p:cNvSpPr/>
          <p:nvPr userDrawn="1"/>
        </p:nvSpPr>
        <p:spPr>
          <a:xfrm>
            <a:off x="5439210" y="1484556"/>
            <a:ext cx="6752790" cy="2592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" name="Rubrik 1">
            <a:extLst>
              <a:ext uri="{FF2B5EF4-FFF2-40B4-BE49-F238E27FC236}">
                <a16:creationId xmlns:a16="http://schemas.microsoft.com/office/drawing/2014/main" id="{9CF2729D-ECD9-C649-B375-DDA663FEE4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4311" y="1859358"/>
            <a:ext cx="6144864" cy="1292662"/>
          </a:xfrm>
        </p:spPr>
        <p:txBody>
          <a:bodyPr wrap="square" bIns="0" anchor="t" anchorCtr="0">
            <a:spAutoFit/>
          </a:bodyPr>
          <a:lstStyle>
            <a:lvl1pPr>
              <a:lnSpc>
                <a:spcPct val="100000"/>
              </a:lnSpc>
              <a:defRPr sz="4200"/>
            </a:lvl1pPr>
          </a:lstStyle>
          <a:p>
            <a:r>
              <a:rPr lang="sv-SE" dirty="0"/>
              <a:t>Titelsida för </a:t>
            </a:r>
            <a:br>
              <a:rPr lang="sv-SE" dirty="0"/>
            </a:br>
            <a:r>
              <a:rPr lang="sv-SE" dirty="0"/>
              <a:t>tvåradig titel</a:t>
            </a:r>
          </a:p>
        </p:txBody>
      </p:sp>
      <p:cxnSp>
        <p:nvCxnSpPr>
          <p:cNvPr id="15" name="Rak 14">
            <a:extLst>
              <a:ext uri="{FF2B5EF4-FFF2-40B4-BE49-F238E27FC236}">
                <a16:creationId xmlns:a16="http://schemas.microsoft.com/office/drawing/2014/main" id="{4283877A-7310-1244-AD34-A2BC6E7F7EC5}"/>
              </a:ext>
            </a:extLst>
          </p:cNvPr>
          <p:cNvCxnSpPr>
            <a:cxnSpLocks/>
          </p:cNvCxnSpPr>
          <p:nvPr userDrawn="1"/>
        </p:nvCxnSpPr>
        <p:spPr>
          <a:xfrm>
            <a:off x="5854930" y="3353694"/>
            <a:ext cx="6144864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latshållare för text 11">
            <a:extLst>
              <a:ext uri="{FF2B5EF4-FFF2-40B4-BE49-F238E27FC236}">
                <a16:creationId xmlns:a16="http://schemas.microsoft.com/office/drawing/2014/main" id="{BB796774-9AC9-EF4E-8A3C-00D83E5A56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54313" y="3499576"/>
            <a:ext cx="6145601" cy="34941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200" b="1" cap="all" spc="50" baseline="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Undertext, t ex namn, institution, årtal </a:t>
            </a:r>
            <a:r>
              <a:rPr lang="sv-SE" dirty="0" err="1"/>
              <a:t>etc</a:t>
            </a:r>
            <a:endParaRPr lang="sv-SE" dirty="0"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4810F14E-9B82-AD45-A9ED-99611D37C7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4475" y="4227755"/>
            <a:ext cx="2817525" cy="263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789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id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objekt 14">
            <a:extLst>
              <a:ext uri="{FF2B5EF4-FFF2-40B4-BE49-F238E27FC236}">
                <a16:creationId xmlns:a16="http://schemas.microsoft.com/office/drawing/2014/main" id="{5B9A4053-2FB8-3342-B60D-7FC2648537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261" t="19608" b="8271"/>
          <a:stretch/>
        </p:blipFill>
        <p:spPr>
          <a:xfrm>
            <a:off x="192088" y="188913"/>
            <a:ext cx="11807825" cy="6480175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4E33CB63-86C7-464D-8E18-BFC83911D6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639" y="353139"/>
            <a:ext cx="808477" cy="993215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CC78BE5A-F044-6E4A-86D0-B28B85339425}"/>
              </a:ext>
            </a:extLst>
          </p:cNvPr>
          <p:cNvSpPr/>
          <p:nvPr userDrawn="1"/>
        </p:nvSpPr>
        <p:spPr>
          <a:xfrm>
            <a:off x="6746488" y="1484556"/>
            <a:ext cx="5445512" cy="1302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Rubrik 1">
            <a:extLst>
              <a:ext uri="{FF2B5EF4-FFF2-40B4-BE49-F238E27FC236}">
                <a16:creationId xmlns:a16="http://schemas.microsoft.com/office/drawing/2014/main" id="{323BAD4B-C876-A947-B84B-70BE804FF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32277" y="1605990"/>
            <a:ext cx="5146058" cy="734110"/>
          </a:xfrm>
        </p:spPr>
        <p:txBody>
          <a:bodyPr bIns="0" anchor="t" anchorCtr="0">
            <a:noAutofit/>
          </a:bodyPr>
          <a:lstStyle>
            <a:lvl1pPr>
              <a:lnSpc>
                <a:spcPct val="100000"/>
              </a:lnSpc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Enradig titel</a:t>
            </a:r>
          </a:p>
        </p:txBody>
      </p:sp>
      <p:cxnSp>
        <p:nvCxnSpPr>
          <p:cNvPr id="7" name="Rak 6">
            <a:extLst>
              <a:ext uri="{FF2B5EF4-FFF2-40B4-BE49-F238E27FC236}">
                <a16:creationId xmlns:a16="http://schemas.microsoft.com/office/drawing/2014/main" id="{6EB25FC1-ABE1-A344-8F65-DA7EE26B4227}"/>
              </a:ext>
            </a:extLst>
          </p:cNvPr>
          <p:cNvCxnSpPr>
            <a:cxnSpLocks/>
          </p:cNvCxnSpPr>
          <p:nvPr userDrawn="1"/>
        </p:nvCxnSpPr>
        <p:spPr>
          <a:xfrm>
            <a:off x="7032277" y="2336984"/>
            <a:ext cx="496763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latshållare för text 11">
            <a:extLst>
              <a:ext uri="{FF2B5EF4-FFF2-40B4-BE49-F238E27FC236}">
                <a16:creationId xmlns:a16="http://schemas.microsoft.com/office/drawing/2014/main" id="{441749B1-2509-2A41-B7FC-7CEED5642D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32276" y="2453762"/>
            <a:ext cx="5146059" cy="34941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200" b="1" cap="all" spc="50" baseline="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Undertext, t ex namn, institution, årtal </a:t>
            </a:r>
            <a:r>
              <a:rPr lang="sv-SE" dirty="0" err="1"/>
              <a:t>etc</a:t>
            </a:r>
            <a:endParaRPr lang="sv-SE" dirty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209784B7-2B3F-1A4D-9027-EAC271866D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4475" y="4227755"/>
            <a:ext cx="2817525" cy="263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708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ida 3 tvårad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>
            <a:extLst>
              <a:ext uri="{FF2B5EF4-FFF2-40B4-BE49-F238E27FC236}">
                <a16:creationId xmlns:a16="http://schemas.microsoft.com/office/drawing/2014/main" id="{9945810A-D868-894A-8135-2C48517CE5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261" t="19608" b="8271"/>
          <a:stretch/>
        </p:blipFill>
        <p:spPr>
          <a:xfrm>
            <a:off x="192088" y="188913"/>
            <a:ext cx="11807825" cy="6480175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642E6626-F4CE-8846-81B4-39A44570A0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639" y="353139"/>
            <a:ext cx="808477" cy="993215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CC78BE5A-F044-6E4A-86D0-B28B85339425}"/>
              </a:ext>
            </a:extLst>
          </p:cNvPr>
          <p:cNvSpPr/>
          <p:nvPr userDrawn="1"/>
        </p:nvSpPr>
        <p:spPr>
          <a:xfrm>
            <a:off x="5439210" y="1484556"/>
            <a:ext cx="6752790" cy="2592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Rubrik 1">
            <a:extLst>
              <a:ext uri="{FF2B5EF4-FFF2-40B4-BE49-F238E27FC236}">
                <a16:creationId xmlns:a16="http://schemas.microsoft.com/office/drawing/2014/main" id="{3B620808-FCD6-A847-A7FA-4CEA2CC82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4311" y="1859358"/>
            <a:ext cx="6144864" cy="1292662"/>
          </a:xfrm>
        </p:spPr>
        <p:txBody>
          <a:bodyPr wrap="square" bIns="0" anchor="t" anchorCtr="0">
            <a:spAutoFit/>
          </a:bodyPr>
          <a:lstStyle>
            <a:lvl1pPr>
              <a:lnSpc>
                <a:spcPct val="100000"/>
              </a:lnSpc>
              <a:defRPr sz="4200"/>
            </a:lvl1pPr>
          </a:lstStyle>
          <a:p>
            <a:r>
              <a:rPr lang="sv-SE" dirty="0"/>
              <a:t>Titelsida för </a:t>
            </a:r>
            <a:br>
              <a:rPr lang="sv-SE" dirty="0"/>
            </a:br>
            <a:r>
              <a:rPr lang="sv-SE" dirty="0"/>
              <a:t>tvåradig titel</a:t>
            </a:r>
          </a:p>
        </p:txBody>
      </p:sp>
      <p:cxnSp>
        <p:nvCxnSpPr>
          <p:cNvPr id="14" name="Rak 13">
            <a:extLst>
              <a:ext uri="{FF2B5EF4-FFF2-40B4-BE49-F238E27FC236}">
                <a16:creationId xmlns:a16="http://schemas.microsoft.com/office/drawing/2014/main" id="{3382D092-2985-8E41-B909-155C77E15CCE}"/>
              </a:ext>
            </a:extLst>
          </p:cNvPr>
          <p:cNvCxnSpPr>
            <a:cxnSpLocks/>
          </p:cNvCxnSpPr>
          <p:nvPr userDrawn="1"/>
        </p:nvCxnSpPr>
        <p:spPr>
          <a:xfrm>
            <a:off x="5854930" y="3353694"/>
            <a:ext cx="6144864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latshållare för text 11">
            <a:extLst>
              <a:ext uri="{FF2B5EF4-FFF2-40B4-BE49-F238E27FC236}">
                <a16:creationId xmlns:a16="http://schemas.microsoft.com/office/drawing/2014/main" id="{867F76BB-3A62-0A4A-BB95-F999DE2F25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54313" y="3499576"/>
            <a:ext cx="6145601" cy="34941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200" b="1" cap="all" spc="50" baseline="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Undertext, t ex namn, institution, årtal </a:t>
            </a:r>
            <a:r>
              <a:rPr lang="sv-SE" dirty="0" err="1"/>
              <a:t>etc</a:t>
            </a:r>
            <a:endParaRPr lang="sv-SE" dirty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F8D03AA1-B493-CF43-9DE1-59DA4787B9F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4475" y="4227755"/>
            <a:ext cx="2817525" cy="263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756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BA0ABDCC-D188-2F40-92DB-269FBA094F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2088" y="188913"/>
            <a:ext cx="11807825" cy="6480175"/>
          </a:xfrm>
          <a:solidFill>
            <a:schemeClr val="accent5"/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3" name="Rubrik 1">
            <a:extLst>
              <a:ext uri="{FF2B5EF4-FFF2-40B4-BE49-F238E27FC236}">
                <a16:creationId xmlns:a16="http://schemas.microsoft.com/office/drawing/2014/main" id="{F135484C-500B-9E4C-B6F0-E6CD5D0A1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4325" y="-633945"/>
            <a:ext cx="7350186" cy="369332"/>
          </a:xfrm>
        </p:spPr>
        <p:txBody>
          <a:bodyPr wrap="square" lIns="0" tIns="0" rIns="0" bIns="0">
            <a:sp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029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F7FFECAB-E5AC-4A4C-A95F-80726D1FE8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92088" y="188913"/>
            <a:ext cx="11807825" cy="6480175"/>
          </a:xfrm>
          <a:solidFill>
            <a:schemeClr val="accent5"/>
          </a:solidFill>
        </p:spPr>
        <p:txBody>
          <a:bodyPr/>
          <a:lstStyle/>
          <a:p>
            <a:r>
              <a:rPr lang="sv-SE" dirty="0"/>
              <a:t>Dra en bild hit för att lägga till en bakgrundsbild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3EBAFC8-420B-8142-8D25-7580E64C27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699247"/>
            <a:ext cx="9144000" cy="2948353"/>
          </a:xfrm>
          <a:effectLst/>
        </p:spPr>
        <p:txBody>
          <a:bodyPr bIns="0" anchor="b">
            <a:noAutofit/>
          </a:bodyPr>
          <a:lstStyle>
            <a:lvl1pPr algn="ctr">
              <a:defRPr sz="9600" cap="all" spc="100" baseline="0"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67000"/>
                    </a:prstClr>
                  </a:outerShdw>
                </a:effectLst>
              </a:defRPr>
            </a:lvl1pPr>
          </a:lstStyle>
          <a:p>
            <a:r>
              <a:rPr lang="sv-SE" dirty="0"/>
              <a:t>Lägg till rubrik här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1E46E1A1-AC7E-9041-B630-B7BC5AB5BB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780000"/>
            <a:ext cx="9144000" cy="1534886"/>
          </a:xfrm>
          <a:effectLst/>
        </p:spPr>
        <p:txBody>
          <a:bodyPr>
            <a:normAutofit/>
          </a:bodyPr>
          <a:lstStyle>
            <a:lvl1pPr marL="0" indent="0" algn="ctr">
              <a:buNone/>
              <a:defRPr sz="3200" b="0" i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67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lägga till text</a:t>
            </a:r>
          </a:p>
        </p:txBody>
      </p:sp>
    </p:spTree>
    <p:extLst>
      <p:ext uri="{BB962C8B-B14F-4D97-AF65-F5344CB8AC3E}">
        <p14:creationId xmlns:p14="http://schemas.microsoft.com/office/powerpoint/2010/main" val="2438340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7EF249A-9390-B74A-A9AA-63DC6BE92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BEBD609-C4E6-3548-9EEB-0745E63C9BF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620000" y="2159999"/>
            <a:ext cx="8820000" cy="3960000"/>
          </a:xfrm>
        </p:spPr>
        <p:txBody>
          <a:bodyPr/>
          <a:lstStyle>
            <a:lvl7pPr marL="2743200" indent="0">
              <a:buNone/>
              <a:defRPr/>
            </a:lvl7pPr>
          </a:lstStyle>
          <a:p>
            <a:r>
              <a:rPr lang="sv-SE" dirty="0"/>
              <a:t>Brödtext nivå 1</a:t>
            </a:r>
          </a:p>
          <a:p>
            <a:pPr lvl="1"/>
            <a:r>
              <a:rPr lang="sv-SE" dirty="0"/>
              <a:t>Brödtext nivå 2</a:t>
            </a:r>
          </a:p>
          <a:p>
            <a:pPr lvl="2"/>
            <a:r>
              <a:rPr lang="sv-SE" dirty="0"/>
              <a:t>Brödtext nivå 3</a:t>
            </a:r>
          </a:p>
          <a:p>
            <a:pPr lvl="3"/>
            <a:r>
              <a:rPr lang="sv-SE" dirty="0"/>
              <a:t>Brödtext nivå 4</a:t>
            </a:r>
          </a:p>
          <a:p>
            <a:pPr lvl="4"/>
            <a:r>
              <a:rPr lang="sv-SE" dirty="0"/>
              <a:t>Brödtext nivå 5</a:t>
            </a:r>
          </a:p>
          <a:p>
            <a:pPr lvl="5"/>
            <a:r>
              <a:rPr lang="sv-SE" dirty="0"/>
              <a:t>Brödtext nivå 6</a:t>
            </a:r>
          </a:p>
        </p:txBody>
      </p:sp>
    </p:spTree>
    <p:extLst>
      <p:ext uri="{BB962C8B-B14F-4D97-AF65-F5344CB8AC3E}">
        <p14:creationId xmlns:p14="http://schemas.microsoft.com/office/powerpoint/2010/main" val="276367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4A9A7386-F759-0E42-A82F-00906141C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000" y="359999"/>
            <a:ext cx="8820000" cy="1800000"/>
          </a:xfrm>
          <a:prstGeom prst="rect">
            <a:avLst/>
          </a:prstGeom>
        </p:spPr>
        <p:txBody>
          <a:bodyPr vert="horz" lIns="0" tIns="0" rIns="0" bIns="288000" rtlCol="0" anchor="b" anchorCtr="0">
            <a:normAutofit/>
          </a:bodyPr>
          <a:lstStyle/>
          <a:p>
            <a:r>
              <a:rPr lang="sv-SE" dirty="0"/>
              <a:t>Klicka här för att ändra mall </a:t>
            </a:r>
            <a:br>
              <a:rPr lang="sv-SE" dirty="0"/>
            </a:br>
            <a:r>
              <a:rPr lang="sv-SE" dirty="0"/>
              <a:t>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D065C12-314E-C844-B105-FA43CA3DE1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20000" y="2159999"/>
            <a:ext cx="8820000" cy="435133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r>
              <a:rPr lang="sv-SE" dirty="0"/>
              <a:t>Brödtext nivå 1</a:t>
            </a:r>
          </a:p>
          <a:p>
            <a:pPr lvl="1"/>
            <a:r>
              <a:rPr lang="sv-SE" dirty="0"/>
              <a:t>Brödtext nivå 2</a:t>
            </a:r>
          </a:p>
          <a:p>
            <a:pPr lvl="2"/>
            <a:r>
              <a:rPr lang="sv-SE" dirty="0"/>
              <a:t>Brödtext nivå 3</a:t>
            </a:r>
          </a:p>
          <a:p>
            <a:pPr lvl="3"/>
            <a:r>
              <a:rPr lang="sv-SE" dirty="0"/>
              <a:t>Brödtext nivå 4</a:t>
            </a:r>
          </a:p>
          <a:p>
            <a:pPr lvl="4"/>
            <a:r>
              <a:rPr lang="sv-SE" dirty="0"/>
              <a:t>Brödtext nivå 5</a:t>
            </a:r>
          </a:p>
          <a:p>
            <a:pPr lvl="5"/>
            <a:r>
              <a:rPr lang="sv-SE" dirty="0"/>
              <a:t>Brödtext nivå 6</a:t>
            </a:r>
          </a:p>
        </p:txBody>
      </p:sp>
    </p:spTree>
    <p:extLst>
      <p:ext uri="{BB962C8B-B14F-4D97-AF65-F5344CB8AC3E}">
        <p14:creationId xmlns:p14="http://schemas.microsoft.com/office/powerpoint/2010/main" val="3151263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55" r:id="rId7"/>
    <p:sldLayoutId id="2147483649" r:id="rId8"/>
    <p:sldLayoutId id="2147483650" r:id="rId9"/>
    <p:sldLayoutId id="2147483669" r:id="rId10"/>
    <p:sldLayoutId id="2147483667" r:id="rId11"/>
    <p:sldLayoutId id="2147483670" r:id="rId12"/>
    <p:sldLayoutId id="2147483673" r:id="rId13"/>
    <p:sldLayoutId id="2147483674" r:id="rId14"/>
    <p:sldLayoutId id="2147483657" r:id="rId15"/>
    <p:sldLayoutId id="2147483658" r:id="rId16"/>
    <p:sldLayoutId id="2147483651" r:id="rId17"/>
    <p:sldLayoutId id="2147483671" r:id="rId18"/>
    <p:sldLayoutId id="2147483659" r:id="rId19"/>
    <p:sldLayoutId id="2147483660" r:id="rId20"/>
    <p:sldLayoutId id="2147483672" r:id="rId21"/>
    <p:sldLayoutId id="2147483661" r:id="rId22"/>
    <p:sldLayoutId id="2147483675" r:id="rId23"/>
    <p:sldLayoutId id="2147483676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accent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180000" indent="-180000" algn="l" defTabSz="914400" rtl="0" eaLnBrk="1" latinLnBrk="0" hangingPunct="1">
        <a:lnSpc>
          <a:spcPct val="110000"/>
        </a:lnSpc>
        <a:spcBef>
          <a:spcPts val="1200"/>
        </a:spcBef>
        <a:buClr>
          <a:schemeClr val="accent1"/>
        </a:buClr>
        <a:buFont typeface="Arial" panose="020B0604020202020204" pitchFamily="34" charset="0"/>
        <a:buChar char="•"/>
        <a:defRPr sz="2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6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Systemtypsnitt"/>
        <a:buChar char="-"/>
        <a:defRPr sz="2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4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Systemtypsnitt"/>
        <a:buChar char="-"/>
        <a:defRPr sz="2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72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Systemtypsnitt"/>
        <a:buChar char="-"/>
        <a:defRPr sz="2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90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Systemtypsnitt"/>
        <a:buChar char="-"/>
        <a:defRPr sz="2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08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Systemtypsnitt"/>
        <a:buChar char="-"/>
        <a:defRPr sz="2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21" userDrawn="1">
          <p15:clr>
            <a:srgbClr val="F26B43"/>
          </p15:clr>
        </p15:guide>
        <p15:guide id="4" pos="7559" userDrawn="1">
          <p15:clr>
            <a:srgbClr val="F26B43"/>
          </p15:clr>
        </p15:guide>
        <p15:guide id="5" pos="2593" userDrawn="1">
          <p15:clr>
            <a:srgbClr val="F26B43"/>
          </p15:clr>
        </p15:guide>
        <p15:guide id="6" pos="5087" userDrawn="1">
          <p15:clr>
            <a:srgbClr val="F26B43"/>
          </p15:clr>
        </p15:guide>
        <p15:guide id="7" orient="horz" pos="4201" userDrawn="1">
          <p15:clr>
            <a:srgbClr val="F26B43"/>
          </p15:clr>
        </p15:guide>
        <p15:guide id="8" orient="horz" pos="11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7">
            <a:extLst>
              <a:ext uri="{FF2B5EF4-FFF2-40B4-BE49-F238E27FC236}">
                <a16:creationId xmlns:a16="http://schemas.microsoft.com/office/drawing/2014/main" id="{ABF359E7-035B-8140-B6CC-39AE12468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855" y="1605990"/>
            <a:ext cx="5146058" cy="554504"/>
          </a:xfrm>
        </p:spPr>
        <p:txBody>
          <a:bodyPr/>
          <a:lstStyle/>
          <a:p>
            <a:r>
              <a:rPr lang="sv-SE" sz="3600" dirty="0"/>
              <a:t>Handledarinfo VFU 2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8EBBE14D-3455-DC4F-9CD1-23C1CF9458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53854" y="2357717"/>
            <a:ext cx="5146059" cy="830153"/>
          </a:xfrm>
        </p:spPr>
        <p:txBody>
          <a:bodyPr/>
          <a:lstStyle/>
          <a:p>
            <a:r>
              <a:rPr lang="sv-SE" dirty="0" err="1"/>
              <a:t>helena</a:t>
            </a:r>
            <a:r>
              <a:rPr lang="sv-SE" dirty="0"/>
              <a:t> Hörvin Billsten &amp; Suzana Ristic</a:t>
            </a:r>
          </a:p>
        </p:txBody>
      </p:sp>
    </p:spTree>
    <p:extLst>
      <p:ext uri="{BB962C8B-B14F-4D97-AF65-F5344CB8AC3E}">
        <p14:creationId xmlns:p14="http://schemas.microsoft.com/office/powerpoint/2010/main" val="42831600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C931F73-567F-3EF9-CC10-D94040EF4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Underlag för VFU-bedömning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602F605-7347-6034-21F7-2AC7785E81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sz="3200" dirty="0"/>
              <a:t>VFU-besök</a:t>
            </a:r>
          </a:p>
          <a:p>
            <a:pPr>
              <a:buFontTx/>
              <a:buChar char="-"/>
            </a:pPr>
            <a:r>
              <a:rPr lang="sv-SE" sz="3200" dirty="0"/>
              <a:t>Lektionsbesök </a:t>
            </a:r>
            <a:r>
              <a:rPr lang="sv-SE" sz="3200" dirty="0">
                <a:sym typeface="Wingdings" panose="05000000000000000000" pitchFamily="2" charset="2"/>
              </a:rPr>
              <a:t> Underlag 1</a:t>
            </a:r>
            <a:endParaRPr lang="sv-SE" sz="3200" dirty="0"/>
          </a:p>
          <a:p>
            <a:pPr>
              <a:buFontTx/>
              <a:buChar char="-"/>
            </a:pPr>
            <a:r>
              <a:rPr lang="sv-SE" sz="3200" dirty="0"/>
              <a:t>Trepartssamtal </a:t>
            </a:r>
            <a:r>
              <a:rPr lang="sv-SE" sz="3200" dirty="0">
                <a:sym typeface="Wingdings" panose="05000000000000000000" pitchFamily="2" charset="2"/>
              </a:rPr>
              <a:t> Underlag 2</a:t>
            </a:r>
            <a:endParaRPr lang="sv-SE" sz="3200" dirty="0"/>
          </a:p>
          <a:p>
            <a:r>
              <a:rPr lang="sv-SE" sz="3200" dirty="0"/>
              <a:t>VFU-rapport </a:t>
            </a:r>
            <a:r>
              <a:rPr lang="sv-SE" sz="3200" dirty="0">
                <a:sym typeface="Wingdings" panose="05000000000000000000" pitchFamily="2" charset="2"/>
              </a:rPr>
              <a:t> Underlag 3</a:t>
            </a:r>
            <a:endParaRPr lang="sv-SE" sz="3200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7D74C21D-D43D-5E9C-CDE5-B1D4FD0FF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4207" y="1345168"/>
            <a:ext cx="3495675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4074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781D281-EB39-6F4A-BB84-77A5A4128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212" y="359999"/>
            <a:ext cx="9731788" cy="1800000"/>
          </a:xfrm>
        </p:spPr>
        <p:txBody>
          <a:bodyPr>
            <a:normAutofit/>
          </a:bodyPr>
          <a:lstStyle/>
          <a:p>
            <a:r>
              <a:rPr lang="sv-SE" dirty="0"/>
              <a:t>VFU-besök: Lektionsbesök och trepartssamtal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CB57CEA-3335-DA4B-8982-2F8C774A46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dirty="0"/>
              <a:t>Läggs ofta mot slutet av </a:t>
            </a:r>
            <a:r>
              <a:rPr lang="sv-SE" dirty="0" err="1"/>
              <a:t>VFU:n</a:t>
            </a:r>
            <a:r>
              <a:rPr lang="sv-SE" dirty="0"/>
              <a:t>, men bokas in i början av </a:t>
            </a:r>
            <a:r>
              <a:rPr lang="sv-SE" dirty="0" err="1"/>
              <a:t>VFU:n</a:t>
            </a:r>
            <a:endParaRPr lang="sv-SE" dirty="0"/>
          </a:p>
          <a:p>
            <a:r>
              <a:rPr lang="sv-SE" dirty="0"/>
              <a:t>Inför besöket ska studenten skickat in en s.k. Detaljerad lektionsplanering </a:t>
            </a:r>
          </a:p>
          <a:p>
            <a:r>
              <a:rPr lang="sv-SE" dirty="0"/>
              <a:t>Besökande VFU-lärare och VFU-handledaren sitter med på en lektion som planeras och ges av studenten</a:t>
            </a:r>
          </a:p>
          <a:p>
            <a:r>
              <a:rPr lang="sv-SE" dirty="0"/>
              <a:t>Därefter det s.k. Trepartssamtalet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B8342375-A6D4-BE81-7F0B-FE554A470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0839" y="4154309"/>
            <a:ext cx="3430949" cy="252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5660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1D9A056-9EA5-3198-37D5-7721B207A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000" y="359999"/>
            <a:ext cx="8820000" cy="1388119"/>
          </a:xfrm>
        </p:spPr>
        <p:txBody>
          <a:bodyPr/>
          <a:lstStyle/>
          <a:p>
            <a:r>
              <a:rPr lang="sv-SE" dirty="0"/>
              <a:t>Trepartssamtal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01A6F37-4409-CC0D-9636-68B6E1B7B9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1" y="1613648"/>
            <a:ext cx="9690846" cy="4506352"/>
          </a:xfrm>
        </p:spPr>
        <p:txBody>
          <a:bodyPr>
            <a:normAutofit fontScale="92500"/>
          </a:bodyPr>
          <a:lstStyle/>
          <a:p>
            <a:r>
              <a:rPr lang="sv-SE" dirty="0"/>
              <a:t>Samtal mellan student, VFU-handledare och VFU-lärare där alla ska komma till tals men </a:t>
            </a:r>
            <a:r>
              <a:rPr lang="sv-SE" u="sng" dirty="0"/>
              <a:t>VFU-läraren sköter dokumentation</a:t>
            </a:r>
          </a:p>
          <a:p>
            <a:r>
              <a:rPr lang="sv-SE" dirty="0"/>
              <a:t>45-60 min</a:t>
            </a:r>
          </a:p>
          <a:p>
            <a:r>
              <a:rPr lang="sv-SE" dirty="0"/>
              <a:t>Inleds gärna med en kort diskussion mellan VFU-handledare och VFU-lärare (10 min)</a:t>
            </a:r>
          </a:p>
          <a:p>
            <a:r>
              <a:rPr lang="sv-SE" dirty="0"/>
              <a:t>Därefter lektionsreflektion: vad gick bra, vad kunde gjorts annorlunda</a:t>
            </a:r>
            <a:r>
              <a:rPr lang="sv-SE" dirty="0">
                <a:sym typeface="Wingdings" panose="05000000000000000000" pitchFamily="2" charset="2"/>
              </a:rPr>
              <a:t> styrkor + förbättringsområden (formativt)</a:t>
            </a:r>
          </a:p>
          <a:p>
            <a:r>
              <a:rPr lang="sv-SE" dirty="0">
                <a:sym typeface="Wingdings" panose="05000000000000000000" pitchFamily="2" charset="2"/>
              </a:rPr>
              <a:t>Diskussion av måluppfyllelse och vad som ev. behöver kompletteras i VFU-rapporten (examinerande) </a:t>
            </a:r>
          </a:p>
          <a:p>
            <a:r>
              <a:rPr lang="sv-SE" dirty="0"/>
              <a:t>VFU-läraren gör en kortfattad dokumentation av VFU-besöket som i slutändan sammanfogas till VFU-rapporten som studenten lämnar in efter avslutad VFU. 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A295B6BA-D9F8-C9ED-2966-C0DEA2B0B3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9422" y="157869"/>
            <a:ext cx="2055485" cy="137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3829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5EC415D-D4E5-E2DF-9AB8-DABF005A7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141" y="359999"/>
            <a:ext cx="9713859" cy="1235719"/>
          </a:xfrm>
        </p:spPr>
        <p:txBody>
          <a:bodyPr/>
          <a:lstStyle/>
          <a:p>
            <a:r>
              <a:rPr lang="sv-SE" dirty="0"/>
              <a:t>VFU-rapporten – 3 delar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D638B17-B462-5E6F-A721-5A2D12506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6776" y="1999129"/>
            <a:ext cx="9113224" cy="41208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dirty="0"/>
              <a:t>1) Inleds med tre kategorier där studenten ska visa på måluppfyllelse:</a:t>
            </a:r>
          </a:p>
          <a:p>
            <a:pPr marL="0" indent="0">
              <a:buNone/>
            </a:pPr>
            <a:r>
              <a:rPr lang="sv-SE" dirty="0"/>
              <a:t>a) Lärarjobbet – planering, undervisning, utvärdering</a:t>
            </a:r>
          </a:p>
          <a:p>
            <a:pPr marL="0" indent="0">
              <a:buNone/>
            </a:pPr>
            <a:r>
              <a:rPr lang="sv-SE" dirty="0"/>
              <a:t>b) Lärarrollen – interaktion med elever</a:t>
            </a:r>
          </a:p>
          <a:p>
            <a:pPr marL="0" indent="0">
              <a:buNone/>
            </a:pPr>
            <a:r>
              <a:rPr lang="sv-SE" dirty="0"/>
              <a:t>c) Värdegrundsfrågor</a:t>
            </a:r>
          </a:p>
          <a:p>
            <a:pPr marL="0" indent="0">
              <a:buNone/>
            </a:pPr>
            <a:r>
              <a:rPr lang="sv-SE" dirty="0"/>
              <a:t>2) Därefter beskriver s</a:t>
            </a:r>
            <a:r>
              <a:rPr lang="sv-SE" b="0" i="0" dirty="0">
                <a:effectLst/>
                <a:latin typeface="Arial" panose="020B0604020202020204" pitchFamily="34" charset="0"/>
              </a:rPr>
              <a:t>tudenten en sammanfattande bedömning av sin ämneslärarkompetens och utvecklingsmöjligheter:</a:t>
            </a:r>
          </a:p>
          <a:p>
            <a:pPr marL="0" indent="0">
              <a:buNone/>
            </a:pPr>
            <a:r>
              <a:rPr lang="sv-SE" dirty="0"/>
              <a:t>3) Till sist beskriver </a:t>
            </a:r>
            <a:r>
              <a:rPr lang="sv-SE" b="0" i="0" dirty="0">
                <a:effectLst/>
                <a:latin typeface="Arial" panose="020B0604020202020204" pitchFamily="34" charset="0"/>
              </a:rPr>
              <a:t>VFU-handledaren en sammanfattande bedömning av studentens ämneslärarkompetens och </a:t>
            </a:r>
            <a:br>
              <a:rPr lang="sv-SE" dirty="0"/>
            </a:br>
            <a:r>
              <a:rPr lang="sv-SE" b="0" i="0" dirty="0">
                <a:effectLst/>
                <a:latin typeface="Arial" panose="020B0604020202020204" pitchFamily="34" charset="0"/>
              </a:rPr>
              <a:t>utvecklingsmöjligheter</a:t>
            </a:r>
            <a:endParaRPr lang="sv-SE" dirty="0"/>
          </a:p>
          <a:p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5A83C397-0716-FD32-711A-2CE9FC218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8875" y="359999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1973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791AC66-E5A0-CD44-A8A7-664548166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681318"/>
            <a:ext cx="10440000" cy="578682"/>
          </a:xfrm>
        </p:spPr>
        <p:txBody>
          <a:bodyPr>
            <a:normAutofit fontScale="90000"/>
          </a:bodyPr>
          <a:lstStyle/>
          <a:p>
            <a:r>
              <a:rPr lang="sv-SE" sz="3600" dirty="0"/>
              <a:t>VFU-bedömning 3 kunskapsområden:</a:t>
            </a:r>
            <a:br>
              <a:rPr lang="sv-SE" dirty="0"/>
            </a:b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ACE2E88-428C-D24B-9238-A733266A6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000" y="1259998"/>
            <a:ext cx="7796528" cy="5409090"/>
          </a:xfrm>
        </p:spPr>
        <p:txBody>
          <a:bodyPr/>
          <a:lstStyle/>
          <a:p>
            <a:pPr marL="457200" lvl="0" indent="-457200">
              <a:buFont typeface="+mj-lt"/>
              <a:buAutoNum type="arabicPeriod"/>
            </a:pPr>
            <a:r>
              <a:rPr lang="sv-SE" dirty="0"/>
              <a:t>Genomförande av undervisning och övriga läraruppgifter</a:t>
            </a:r>
          </a:p>
          <a:p>
            <a:pPr lvl="1"/>
            <a:r>
              <a:rPr lang="sv-SE" sz="1800" dirty="0"/>
              <a:t>bedöms främst genom </a:t>
            </a:r>
            <a:r>
              <a:rPr lang="sv-SE" sz="1800" u="sng" dirty="0"/>
              <a:t>lektionen </a:t>
            </a:r>
            <a:r>
              <a:rPr lang="sv-SE" sz="1800" dirty="0"/>
              <a:t>som besöks men även utifrån </a:t>
            </a:r>
            <a:r>
              <a:rPr lang="sv-SE" sz="1800" u="sng" dirty="0"/>
              <a:t>VFU- handledarens utlåtande under trepartssamtalet och i VFU-rapporten</a:t>
            </a:r>
            <a:r>
              <a:rPr lang="sv-SE" sz="1800" dirty="0"/>
              <a:t>. Studenten kan också i VFU-rapporten styrka måluppfyllelsen inom detta område</a:t>
            </a:r>
            <a:r>
              <a:rPr lang="sv-SE" dirty="0"/>
              <a:t>.</a:t>
            </a:r>
          </a:p>
          <a:p>
            <a:pPr marL="457200" lvl="0" indent="-457200">
              <a:buFont typeface="+mj-lt"/>
              <a:buAutoNum type="arabicPeriod"/>
            </a:pPr>
            <a:r>
              <a:rPr lang="sv-SE" dirty="0"/>
              <a:t>Analys och reflektion kring den egna utvecklingen</a:t>
            </a:r>
          </a:p>
          <a:p>
            <a:pPr lvl="1"/>
            <a:r>
              <a:rPr lang="sv-SE" sz="1800" dirty="0"/>
              <a:t>bedöms främst under </a:t>
            </a:r>
            <a:r>
              <a:rPr lang="sv-SE" sz="1800" u="sng" dirty="0"/>
              <a:t>trepartssamtalet</a:t>
            </a:r>
            <a:r>
              <a:rPr lang="sv-SE" sz="1800" dirty="0"/>
              <a:t>, men kan även bedömas utifrån underlag i </a:t>
            </a:r>
            <a:r>
              <a:rPr lang="sv-SE" sz="1800" u="sng" dirty="0"/>
              <a:t>VFU-rapporten.</a:t>
            </a:r>
          </a:p>
          <a:p>
            <a:pPr marL="180000" lvl="1" indent="0">
              <a:buNone/>
            </a:pPr>
            <a:endParaRPr lang="sv-SE" sz="1800" dirty="0"/>
          </a:p>
          <a:p>
            <a:pPr marL="457200" lvl="0" indent="-457200">
              <a:buFont typeface="+mj-lt"/>
              <a:buAutoNum type="arabicPeriod"/>
            </a:pPr>
            <a:r>
              <a:rPr lang="sv-SE" dirty="0"/>
              <a:t>Förtrogenhet med styrdokument och teoretisk förankring (vetenskapligt grund) </a:t>
            </a:r>
          </a:p>
          <a:p>
            <a:pPr lvl="1"/>
            <a:r>
              <a:rPr lang="sv-SE" sz="1800" dirty="0"/>
              <a:t>bedöms främst i </a:t>
            </a:r>
            <a:r>
              <a:rPr lang="sv-SE" sz="1800" u="sng" dirty="0"/>
              <a:t>VFU-rapporten </a:t>
            </a:r>
            <a:r>
              <a:rPr lang="sv-SE" sz="1800" dirty="0"/>
              <a:t>där studenten genom reflektion och exempel kan visa förmåga att koppla samman teori och praktik i förhållande till läraruppdraget</a:t>
            </a:r>
            <a:r>
              <a:rPr lang="sv-SE" dirty="0"/>
              <a:t>.</a:t>
            </a:r>
          </a:p>
          <a:p>
            <a:endParaRPr lang="sv-SE" dirty="0"/>
          </a:p>
        </p:txBody>
      </p:sp>
      <p:pic>
        <p:nvPicPr>
          <p:cNvPr id="2050" name="Picture 2" descr="Teaching Assistant Orientation (TAO) 2012">
            <a:extLst>
              <a:ext uri="{FF2B5EF4-FFF2-40B4-BE49-F238E27FC236}">
                <a16:creationId xmlns:a16="http://schemas.microsoft.com/office/drawing/2014/main" id="{A8F6F649-D4E8-814F-9D16-E0FCE8948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622" y="616365"/>
            <a:ext cx="3339830" cy="223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hinker thinks about how to take sun burst shot">
            <a:extLst>
              <a:ext uri="{FF2B5EF4-FFF2-40B4-BE49-F238E27FC236}">
                <a16:creationId xmlns:a16="http://schemas.microsoft.com/office/drawing/2014/main" id="{BBFB1607-04A6-7641-A590-4615CDBDC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9268" y="2627667"/>
            <a:ext cx="2081720" cy="207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ook stack">
            <a:extLst>
              <a:ext uri="{FF2B5EF4-FFF2-40B4-BE49-F238E27FC236}">
                <a16:creationId xmlns:a16="http://schemas.microsoft.com/office/drawing/2014/main" id="{E45CA963-B7EB-534F-8282-57795211C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32" y="4517788"/>
            <a:ext cx="1560683" cy="234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96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7C9D854-BFDC-0365-D351-4D531A7A0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533" y="359999"/>
            <a:ext cx="9559467" cy="1130134"/>
          </a:xfrm>
        </p:spPr>
        <p:txBody>
          <a:bodyPr/>
          <a:lstStyle/>
          <a:p>
            <a:r>
              <a:rPr lang="sv-SE" dirty="0"/>
              <a:t>Underkänd VFU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D433E0A-6840-BB6D-527A-230660CBE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3422" y="1643292"/>
            <a:ext cx="9559467" cy="4541618"/>
          </a:xfrm>
        </p:spPr>
        <p:txBody>
          <a:bodyPr>
            <a:normAutofit fontScale="92500" lnSpcReduction="10000"/>
          </a:bodyPr>
          <a:lstStyle/>
          <a:p>
            <a:r>
              <a:rPr lang="sv-SE" dirty="0"/>
              <a:t>Vid risk för underkänd VFU </a:t>
            </a:r>
            <a:r>
              <a:rPr lang="sv-SE" dirty="0">
                <a:sym typeface="Wingdings" panose="05000000000000000000" pitchFamily="2" charset="2"/>
              </a:rPr>
              <a:t> VFU-handledare tar skyndsamt</a:t>
            </a:r>
          </a:p>
          <a:p>
            <a:pPr marL="0" indent="0">
              <a:buNone/>
            </a:pPr>
            <a:r>
              <a:rPr lang="sv-SE" dirty="0">
                <a:sym typeface="Wingdings" panose="05000000000000000000" pitchFamily="2" charset="2"/>
              </a:rPr>
              <a:t> kontakt med VFU-organisationen/VFU-lärare</a:t>
            </a:r>
          </a:p>
          <a:p>
            <a:pPr>
              <a:buFontTx/>
              <a:buChar char="-"/>
            </a:pPr>
            <a:r>
              <a:rPr lang="sv-SE" dirty="0">
                <a:sym typeface="Wingdings" panose="05000000000000000000" pitchFamily="2" charset="2"/>
              </a:rPr>
              <a:t>Frånvaro</a:t>
            </a:r>
          </a:p>
          <a:p>
            <a:pPr>
              <a:buFontTx/>
              <a:buChar char="-"/>
            </a:pPr>
            <a:r>
              <a:rPr lang="sv-SE" dirty="0">
                <a:sym typeface="Wingdings" panose="05000000000000000000" pitchFamily="2" charset="2"/>
              </a:rPr>
              <a:t>Svårigheter i yrkesutövningen</a:t>
            </a:r>
          </a:p>
          <a:p>
            <a:r>
              <a:rPr lang="sv-SE" dirty="0">
                <a:sym typeface="Wingdings" panose="05000000000000000000" pitchFamily="2" charset="2"/>
              </a:rPr>
              <a:t>VFU-lärare bokar in ett tidigt VFU-besök</a:t>
            </a:r>
          </a:p>
          <a:p>
            <a:r>
              <a:rPr lang="sv-SE" dirty="0">
                <a:sym typeface="Wingdings" panose="05000000000000000000" pitchFamily="2" charset="2"/>
              </a:rPr>
              <a:t>Efter VFU-besöket diskuteras måluppfyllelse och en handlingsplan upprättas</a:t>
            </a:r>
          </a:p>
          <a:p>
            <a:r>
              <a:rPr lang="sv-SE" dirty="0">
                <a:sym typeface="Wingdings" panose="05000000000000000000" pitchFamily="2" charset="2"/>
              </a:rPr>
              <a:t>Ett ytterligare besök utförs i slutet av </a:t>
            </a:r>
            <a:r>
              <a:rPr lang="sv-SE" dirty="0" err="1">
                <a:sym typeface="Wingdings" panose="05000000000000000000" pitchFamily="2" charset="2"/>
              </a:rPr>
              <a:t>VFU:n</a:t>
            </a:r>
            <a:r>
              <a:rPr lang="sv-SE" dirty="0">
                <a:sym typeface="Wingdings" panose="05000000000000000000" pitchFamily="2" charset="2"/>
              </a:rPr>
              <a:t> (ofta två VFU-lärare)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sv-SE" dirty="0">
                <a:sym typeface="Wingdings" panose="05000000000000000000" pitchFamily="2" charset="2"/>
              </a:rPr>
              <a:t>Om godkänd studenten fortsätter som vanligt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sv-SE" dirty="0">
                <a:sym typeface="Wingdings" panose="05000000000000000000" pitchFamily="2" charset="2"/>
              </a:rPr>
              <a:t>Om underkänd   Hel eller delvis Om-VFU och vid behov ett s.k. avrådande samtal</a:t>
            </a:r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25AE23B5-B062-8797-20CC-D93A173DD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2831" y="504235"/>
            <a:ext cx="3498928" cy="250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5161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C31E0A8-6E94-305F-BDDE-F66A99FF6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Dokument och info till VFU-handledare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5F0442E-67F2-EB8B-C285-8CD55277CD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Student tar kontakt med sin VFU-handledare och bokar första möte</a:t>
            </a:r>
          </a:p>
          <a:p>
            <a:r>
              <a:rPr lang="sv-SE" dirty="0"/>
              <a:t>Student förser VFU-handledare med VFU-guide (Info riktad till </a:t>
            </a:r>
            <a:r>
              <a:rPr lang="sv-SE" u="sng" dirty="0"/>
              <a:t>alla</a:t>
            </a:r>
            <a:r>
              <a:rPr lang="sv-SE" dirty="0"/>
              <a:t> inblandade i VFU) + kursmål</a:t>
            </a:r>
          </a:p>
          <a:p>
            <a:r>
              <a:rPr lang="sv-SE" dirty="0"/>
              <a:t>Student går igenom kursmål, viktiga delar i VFU-guiden samt VFU-rapporten med VFU-handledaren</a:t>
            </a:r>
          </a:p>
          <a:p>
            <a:r>
              <a:rPr lang="sv-SE" dirty="0"/>
              <a:t>Student ger, i samråd med VFU-handledare, förslag på VFU-besökstider till VFU-lärare så fort som möjligt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72C44D3A-DD25-E3AB-0E30-F5F6C680B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9047" y="4308314"/>
            <a:ext cx="2892953" cy="216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200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E0648D7-79C0-E047-8B95-60CB721C7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976" y="359999"/>
            <a:ext cx="9418024" cy="1800000"/>
          </a:xfrm>
        </p:spPr>
        <p:txBody>
          <a:bodyPr/>
          <a:lstStyle/>
          <a:p>
            <a:r>
              <a:rPr lang="sv-SE" dirty="0"/>
              <a:t>Utbildningens förväntan vad gäller antal lektioner, auskultation mm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9EDF956-86DB-D841-A698-E633F7886B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sv-SE" dirty="0"/>
              <a:t>Heltid (40 h arbetsvecka) </a:t>
            </a:r>
            <a:r>
              <a:rPr lang="sv-SE" dirty="0">
                <a:sym typeface="Wingdings" panose="05000000000000000000" pitchFamily="2" charset="2"/>
              </a:rPr>
              <a:t> så mycket undervisning som möjligt med hänsyn till:</a:t>
            </a:r>
          </a:p>
          <a:p>
            <a:pPr marL="0" indent="0">
              <a:buNone/>
            </a:pPr>
            <a:r>
              <a:rPr lang="sv-SE" dirty="0"/>
              <a:t>- Verksamheten (VFU-handledares undervisning och grupper, tid på terminen </a:t>
            </a:r>
            <a:r>
              <a:rPr lang="sv-SE" dirty="0" err="1"/>
              <a:t>etc</a:t>
            </a:r>
            <a:r>
              <a:rPr lang="sv-SE" dirty="0"/>
              <a:t>)</a:t>
            </a:r>
          </a:p>
          <a:p>
            <a:pPr marL="0" indent="0">
              <a:buNone/>
            </a:pPr>
            <a:r>
              <a:rPr lang="sv-SE" dirty="0"/>
              <a:t>- Studenter kan behöva mer tid att förbereda sig (lång tid till förberedelse i VFU 1 och mindre i VFU3)</a:t>
            </a:r>
          </a:p>
          <a:p>
            <a:pPr marL="0" indent="0">
              <a:buNone/>
            </a:pPr>
            <a:r>
              <a:rPr lang="sv-SE" dirty="0"/>
              <a:t>- Eleverna</a:t>
            </a:r>
          </a:p>
          <a:p>
            <a:r>
              <a:rPr lang="sv-SE" dirty="0"/>
              <a:t>Gärna auskultation hos andra lärare i studentens ämnen </a:t>
            </a:r>
          </a:p>
          <a:p>
            <a:r>
              <a:rPr lang="sv-SE" dirty="0"/>
              <a:t>Gärna deltagande i personalmöten, utvecklingssamtal, EHT-möten och liknande </a:t>
            </a:r>
          </a:p>
          <a:p>
            <a:pPr marL="0" indent="0">
              <a:buNone/>
            </a:pPr>
            <a:r>
              <a:rPr lang="sv-SE" dirty="0">
                <a:sym typeface="Wingdings" panose="05000000000000000000" pitchFamily="2" charset="2"/>
              </a:rPr>
              <a:t> </a:t>
            </a:r>
            <a:r>
              <a:rPr lang="sv-SE" sz="2600" b="1" dirty="0"/>
              <a:t>Större självständighet och mer undervisning senare i utbildningen </a:t>
            </a: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FD9BBEDC-8368-0AA0-721C-31AC87CCD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0711" y="156799"/>
            <a:ext cx="2551289" cy="191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9352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VFU i snittet mellan målstyrt och professionellt lärande</a:t>
            </a:r>
          </a:p>
        </p:txBody>
      </p:sp>
      <p:graphicFrame>
        <p:nvGraphicFramePr>
          <p:cNvPr id="4" name="Platshållare för innehåll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3355124"/>
              </p:ext>
            </p:extLst>
          </p:nvPr>
        </p:nvGraphicFramePr>
        <p:xfrm>
          <a:off x="1619250" y="2160588"/>
          <a:ext cx="8820150" cy="3959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ruta 2">
            <a:extLst>
              <a:ext uri="{FF2B5EF4-FFF2-40B4-BE49-F238E27FC236}">
                <a16:creationId xmlns:a16="http://schemas.microsoft.com/office/drawing/2014/main" id="{7DFD25F0-1002-E64C-A08A-9EACA521BD20}"/>
              </a:ext>
            </a:extLst>
          </p:cNvPr>
          <p:cNvSpPr txBox="1"/>
          <p:nvPr/>
        </p:nvSpPr>
        <p:spPr>
          <a:xfrm>
            <a:off x="5626009" y="3744436"/>
            <a:ext cx="806631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900" dirty="0"/>
              <a:t>VFU</a:t>
            </a:r>
          </a:p>
        </p:txBody>
      </p:sp>
    </p:spTree>
    <p:extLst>
      <p:ext uri="{BB962C8B-B14F-4D97-AF65-F5344CB8AC3E}">
        <p14:creationId xmlns:p14="http://schemas.microsoft.com/office/powerpoint/2010/main" val="30603423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67B9D12-E9DA-664A-81DA-DAE45E847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Avslutningsbild, endast logotyp</a:t>
            </a:r>
          </a:p>
        </p:txBody>
      </p:sp>
      <p:pic>
        <p:nvPicPr>
          <p:cNvPr id="3" name="Bildobjekt 2" descr="Lunds universitets logotyp.">
            <a:extLst>
              <a:ext uri="{FF2B5EF4-FFF2-40B4-BE49-F238E27FC236}">
                <a16:creationId xmlns:a16="http://schemas.microsoft.com/office/drawing/2014/main" id="{B9B004CB-9E66-2E4F-902A-D4E52BE8F1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0670" y="1556181"/>
            <a:ext cx="2150660" cy="264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567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2D7FF4D-D903-E887-56AA-577739482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Vi som jobbar med VFU - LU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9F79F0A-9297-611E-B4EC-8C98682709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Suzana Ristic – VFU-koordinator</a:t>
            </a:r>
          </a:p>
          <a:p>
            <a:pPr>
              <a:buFontTx/>
              <a:buChar char="-"/>
            </a:pPr>
            <a:r>
              <a:rPr lang="sv-SE" dirty="0"/>
              <a:t>VFU-placeringar – VFU-handledare</a:t>
            </a:r>
          </a:p>
          <a:p>
            <a:pPr>
              <a:buFontTx/>
              <a:buChar char="-"/>
            </a:pPr>
            <a:r>
              <a:rPr lang="sv-SE" dirty="0"/>
              <a:t>VFU-lärare</a:t>
            </a:r>
          </a:p>
          <a:p>
            <a:pPr>
              <a:buFontTx/>
              <a:buChar char="-"/>
            </a:pPr>
            <a:r>
              <a:rPr lang="sv-SE" dirty="0"/>
              <a:t>VFU utomlands</a:t>
            </a:r>
          </a:p>
          <a:p>
            <a:r>
              <a:rPr lang="sv-SE" dirty="0"/>
              <a:t>Helena Hörvin Billsten – Utbildningsledare</a:t>
            </a:r>
          </a:p>
          <a:p>
            <a:pPr>
              <a:buFontTx/>
              <a:buChar char="-"/>
            </a:pPr>
            <a:r>
              <a:rPr lang="sv-SE" dirty="0"/>
              <a:t>VFU – kursmål och bedömning</a:t>
            </a:r>
          </a:p>
          <a:p>
            <a:pPr>
              <a:buFontTx/>
              <a:buChar char="-"/>
            </a:pPr>
            <a:r>
              <a:rPr lang="sv-SE" dirty="0"/>
              <a:t>Kursansvarig</a:t>
            </a:r>
          </a:p>
          <a:p>
            <a:pPr>
              <a:buFontTx/>
              <a:buChar char="-"/>
            </a:pPr>
            <a:r>
              <a:rPr lang="sv-SE" dirty="0"/>
              <a:t>VFU-utvärdering och uppföljning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619B8A6B-42CB-1817-9AB9-1851E3DC1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4046" y="1954306"/>
            <a:ext cx="4362823" cy="327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2178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6C87569B-543E-BE96-0CEB-57CF7C995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000" y="359999"/>
            <a:ext cx="8820000" cy="1051112"/>
          </a:xfrm>
        </p:spPr>
        <p:txBody>
          <a:bodyPr/>
          <a:lstStyle/>
          <a:p>
            <a:r>
              <a:rPr lang="sv-SE" dirty="0"/>
              <a:t>VFU 1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8F2EEA2C-060B-285F-37C5-B8024D88E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867" y="1230490"/>
            <a:ext cx="9855200" cy="488951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sv-S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Kunskap och förståelse:</a:t>
            </a:r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kunna diskutera egen undervisning med stöd i relevanta styrdokument (1)</a:t>
            </a:r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 stöd i relevanta styrdokument översiktligt kunna beskriva planerad undervisning i en lektionsplanering (2)</a:t>
            </a:r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kunna beskriva yrkesrollen och dess relation till elever, kollegor och lokal organisation (3),</a:t>
            </a:r>
          </a:p>
          <a:p>
            <a:pPr marL="0" indent="0">
              <a:buNone/>
            </a:pPr>
            <a:r>
              <a:rPr lang="sv-S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Färdighet och förmåga: </a:t>
            </a:r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kunna använda de i ämnesstudierna utvecklade kunskaperna och färdigheterna i praktiskt lärararbete (4)</a:t>
            </a:r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kunna identifiera och beskriva olika lärandesituationer (5)</a:t>
            </a:r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samarbete med handledare kunna planera och genomföra ämnesrelevant och kunskapsutvecklande undervisning (6)</a:t>
            </a:r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kunna språkligt kommunicera och interagera med eleverna (7),</a:t>
            </a:r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kunna fungera som ledare i klassrummet (8)</a:t>
            </a:r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 respekt och lyhördhet kunna interagera med eleverna (9)</a:t>
            </a:r>
          </a:p>
          <a:p>
            <a:pPr marL="0" indent="0">
              <a:buNone/>
            </a:pPr>
            <a:r>
              <a:rPr lang="sv-S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Värderingsförmåga och förhållningssätt: </a:t>
            </a:r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kunna diskutera hur värderingar och normer påverkar undervisning och bemötande av elever (10</a:t>
            </a:r>
            <a:r>
              <a:rPr lang="sv-SE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9502932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E91A808-34D2-4316-BB7E-409F9CAEF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000" y="359999"/>
            <a:ext cx="8820000" cy="1118845"/>
          </a:xfrm>
        </p:spPr>
        <p:txBody>
          <a:bodyPr/>
          <a:lstStyle/>
          <a:p>
            <a:r>
              <a:rPr lang="sv-SE" dirty="0"/>
              <a:t>VFU 2: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3E28D3E-21E5-4EFB-63D6-886A0B5950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956" y="1241778"/>
            <a:ext cx="10521244" cy="544124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sv-S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Kunskap och förståelse:</a:t>
            </a:r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kunna med fördjupad förståelse redogöra för enskilda elevers förutsättningar för utveckling och lärande (1)</a:t>
            </a:r>
          </a:p>
          <a:p>
            <a:pPr marL="0" indent="0">
              <a:buNone/>
            </a:pPr>
            <a:r>
              <a:rPr lang="sv-S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Färdighet och förmåga:</a:t>
            </a:r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kunna i egen undervisning skapa kunskapsutvecklande lärandesituationer som kommunikativt engagerar eleverna (2)</a:t>
            </a:r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kunna identifiera och stödja elevers utveckling och lärande utifrån deras individuella förutsättningar (3)</a:t>
            </a:r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kunna prestera ett förtroendeingivande ledarskap och anpassa ledarstilen till olika elevgrupper (4)</a:t>
            </a:r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kunna analysera lärandesituationer och reflektera över undervisningens utfall (5)</a:t>
            </a:r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kunna använda betygssystemet i praktiskt lärararbete (6)</a:t>
            </a:r>
          </a:p>
          <a:p>
            <a:pPr marL="0" indent="0">
              <a:buNone/>
            </a:pPr>
            <a:r>
              <a:rPr lang="sv-S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Värderingsförmåga och förhållningssätt:</a:t>
            </a:r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kunna kritiskt och reflekterande diskutera den egna professionella rollen med avseende på ämneskunskaper, ämnesdidaktisk kompetens och egen undervisningspraktik (7)</a:t>
            </a:r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kunna reflektera över eget förhållningssätt och egna tillämpningar av den svenska skolans värdegrund (8).</a:t>
            </a:r>
          </a:p>
        </p:txBody>
      </p:sp>
    </p:spTree>
    <p:extLst>
      <p:ext uri="{BB962C8B-B14F-4D97-AF65-F5344CB8AC3E}">
        <p14:creationId xmlns:p14="http://schemas.microsoft.com/office/powerpoint/2010/main" val="14103637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E84804C-6179-02F1-53DE-6879D9AD1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000" y="359999"/>
            <a:ext cx="8506133" cy="1062401"/>
          </a:xfrm>
        </p:spPr>
        <p:txBody>
          <a:bodyPr/>
          <a:lstStyle/>
          <a:p>
            <a:r>
              <a:rPr lang="sv-SE" dirty="0"/>
              <a:t>VFU 3: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78E8DD5-A9B6-55AB-439C-23D92C1CC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178" y="1320800"/>
            <a:ext cx="11029244" cy="517720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sv-SE" b="1" dirty="0"/>
              <a:t>Kunskap och förståelse</a:t>
            </a:r>
            <a:r>
              <a:rPr lang="sv-SE" dirty="0"/>
              <a:t>:  </a:t>
            </a:r>
          </a:p>
          <a:p>
            <a:r>
              <a:rPr lang="sv-SE" dirty="0"/>
              <a:t>kunna identifiera elevers varierande förutsättningar och utgå från dessa i sin planering (1)</a:t>
            </a:r>
          </a:p>
          <a:p>
            <a:pPr marL="0" indent="0">
              <a:buNone/>
            </a:pPr>
            <a:r>
              <a:rPr lang="sv-SE" dirty="0"/>
              <a:t>• visa god förtrogenhet med skolans styrdokument vid planering av undervisning (2)</a:t>
            </a:r>
          </a:p>
          <a:p>
            <a:pPr marL="0" indent="0">
              <a:buNone/>
            </a:pPr>
            <a:r>
              <a:rPr lang="sv-SE" b="1" dirty="0"/>
              <a:t>Färdighet och förmåga:</a:t>
            </a:r>
          </a:p>
          <a:p>
            <a:pPr marL="0" indent="0">
              <a:buNone/>
            </a:pPr>
            <a:r>
              <a:rPr lang="sv-SE" dirty="0"/>
              <a:t> • kunna självständigt planera och genomföra ämnesrelevant och kunskapsutvecklande undervisning (3)</a:t>
            </a:r>
          </a:p>
          <a:p>
            <a:pPr marL="0" indent="0">
              <a:buNone/>
            </a:pPr>
            <a:r>
              <a:rPr lang="sv-SE" dirty="0"/>
              <a:t> • kunna skapa goda lärandesituationer som engagerar eleverna och tar hänsyn till elevernas varierande förutsättningar (4)</a:t>
            </a:r>
          </a:p>
          <a:p>
            <a:pPr marL="0" indent="0">
              <a:buNone/>
            </a:pPr>
            <a:r>
              <a:rPr lang="sv-SE" dirty="0"/>
              <a:t>• kunna reflektera över sambanden mellan sin egen pedagogiska praktik och elevernas lärande (5)</a:t>
            </a:r>
          </a:p>
          <a:p>
            <a:pPr marL="0" indent="0">
              <a:buNone/>
            </a:pPr>
            <a:r>
              <a:rPr lang="sv-SE" b="1" dirty="0"/>
              <a:t>Värderingsförmåga och förhållningssätt:</a:t>
            </a:r>
          </a:p>
          <a:p>
            <a:pPr marL="0" indent="0">
              <a:buNone/>
            </a:pPr>
            <a:r>
              <a:rPr lang="sv-SE" dirty="0"/>
              <a:t> • kunna värdera lärandesituationer i sin undervisning och dra slutsatser av detta med tanke på fortsatt undervisning (6)</a:t>
            </a:r>
          </a:p>
          <a:p>
            <a:pPr marL="0" indent="0">
              <a:buNone/>
            </a:pPr>
            <a:r>
              <a:rPr lang="sv-SE" dirty="0"/>
              <a:t> • kunna identifiera sina behov av ytterligare kunskaper och kompetens för det pedagogiska arbetet (7),</a:t>
            </a:r>
          </a:p>
          <a:p>
            <a:pPr marL="0" indent="0">
              <a:buNone/>
            </a:pPr>
            <a:r>
              <a:rPr lang="sv-SE" dirty="0"/>
              <a:t> • kunna kritiskt förhålla sig till det egna ledarskapet i relation till konflikthantering och värdegrundsfrågor (8)</a:t>
            </a:r>
          </a:p>
        </p:txBody>
      </p:sp>
    </p:spTree>
    <p:extLst>
      <p:ext uri="{BB962C8B-B14F-4D97-AF65-F5344CB8AC3E}">
        <p14:creationId xmlns:p14="http://schemas.microsoft.com/office/powerpoint/2010/main" val="34220887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55FB1D6-C7AF-F2D4-8309-830871929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VFU-lärarna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F040C7D-3A7C-EB02-F778-DD7C1A29BD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Sammankallas 1 ggr/termin</a:t>
            </a:r>
          </a:p>
          <a:p>
            <a:r>
              <a:rPr lang="sv-SE" dirty="0"/>
              <a:t>Genomgång av dokument</a:t>
            </a:r>
          </a:p>
          <a:p>
            <a:r>
              <a:rPr lang="sv-SE" dirty="0"/>
              <a:t>Diskussion av betyg och bedömning </a:t>
            </a:r>
            <a:r>
              <a:rPr lang="sv-SE" dirty="0">
                <a:sym typeface="Wingdings" panose="05000000000000000000" pitchFamily="2" charset="2"/>
              </a:rPr>
              <a:t> likvärdighet</a:t>
            </a:r>
          </a:p>
          <a:p>
            <a:r>
              <a:rPr lang="sv-SE" dirty="0">
                <a:sym typeface="Wingdings" panose="05000000000000000000" pitchFamily="2" charset="2"/>
              </a:rPr>
              <a:t>Dilemman</a:t>
            </a:r>
          </a:p>
          <a:p>
            <a:r>
              <a:rPr lang="sv-SE" dirty="0">
                <a:sym typeface="Wingdings" panose="05000000000000000000" pitchFamily="2" charset="2"/>
              </a:rPr>
              <a:t>Egna Canvasytor med info</a:t>
            </a:r>
          </a:p>
          <a:p>
            <a:r>
              <a:rPr lang="sv-SE" dirty="0">
                <a:sym typeface="Wingdings" panose="05000000000000000000" pitchFamily="2" charset="2"/>
              </a:rPr>
              <a:t>Dokument:</a:t>
            </a:r>
          </a:p>
          <a:p>
            <a:pPr>
              <a:buFontTx/>
              <a:buChar char="-"/>
            </a:pPr>
            <a:r>
              <a:rPr lang="sv-SE" dirty="0">
                <a:sym typeface="Wingdings" panose="05000000000000000000" pitchFamily="2" charset="2"/>
              </a:rPr>
              <a:t>Dokumentation av VFU-besök med styrkor, förbättringsområden, sammanfattning av trepartssamtal  sammanfattade bedömningen</a:t>
            </a:r>
          </a:p>
          <a:p>
            <a:pPr>
              <a:buFontTx/>
              <a:buChar char="-"/>
            </a:pPr>
            <a:r>
              <a:rPr lang="sv-SE" dirty="0">
                <a:sym typeface="Wingdings" panose="05000000000000000000" pitchFamily="2" charset="2"/>
              </a:rPr>
              <a:t>Bedömningsstöd 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06498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83887D1-240B-294F-8D7F-33B6F43AA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Agenda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2E1DD82-5C4A-1FA0-42CB-454013A647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Kort allmän info om Lunds universitets ämneslärarutbildning</a:t>
            </a:r>
          </a:p>
          <a:p>
            <a:r>
              <a:rPr lang="sv-SE" dirty="0"/>
              <a:t>Kort allmän info om ”vår” VFU</a:t>
            </a:r>
          </a:p>
          <a:p>
            <a:r>
              <a:rPr lang="sv-SE" dirty="0"/>
              <a:t>Vad gäller allmänt för LU:s VFU</a:t>
            </a:r>
          </a:p>
          <a:p>
            <a:r>
              <a:rPr lang="sv-SE" dirty="0"/>
              <a:t>Vad gäller för VFU 2?</a:t>
            </a:r>
          </a:p>
          <a:p>
            <a:r>
              <a:rPr lang="sv-SE" dirty="0"/>
              <a:t>Hemsidan och dokument som kan vara bra att gå igenom</a:t>
            </a:r>
          </a:p>
          <a:p>
            <a:r>
              <a:rPr lang="sv-SE" dirty="0"/>
              <a:t>SKÄL-konferensen</a:t>
            </a:r>
          </a:p>
          <a:p>
            <a:r>
              <a:rPr lang="sv-SE" dirty="0"/>
              <a:t>Övrigt </a:t>
            </a:r>
            <a:r>
              <a:rPr lang="sv-SE"/>
              <a:t>och frågor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06240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192306" y="1120588"/>
            <a:ext cx="4778188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Verksamhetsförlagd utbildning (VFU): 30 </a:t>
            </a:r>
            <a:r>
              <a:rPr lang="sv-SE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hp</a:t>
            </a:r>
            <a:r>
              <a:rPr lang="sv-S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Förlagd inom relevant verksamhet och ämne.</a:t>
            </a:r>
          </a:p>
          <a:p>
            <a:pPr>
              <a:spcAft>
                <a:spcPts val="0"/>
              </a:spcAft>
            </a:pPr>
            <a:r>
              <a:rPr lang="sv-S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 de ämnes- och ämnesdidaktiska studierna ska 15 högskolepoäng utgöra ämnesrelaterad verksamhetsförlagd utbildning</a:t>
            </a:r>
          </a:p>
          <a:p>
            <a:pPr>
              <a:spcAft>
                <a:spcPts val="0"/>
              </a:spcAft>
            </a:pPr>
            <a:endParaRPr lang="sv-SE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sv-SE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sv-SE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v-SE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sv-SE" sz="2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259975" y="3150863"/>
            <a:ext cx="439270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400" dirty="0"/>
              <a:t> </a:t>
            </a:r>
            <a:r>
              <a:rPr lang="sv-S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Utbildningsvetenskapliga kärnan (UVK): 60 </a:t>
            </a:r>
            <a:r>
              <a:rPr lang="sv-SE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hp</a:t>
            </a:r>
            <a:r>
              <a:rPr lang="sv-S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ska anknyta till kommande yrkesutövning och omfatta följande: </a:t>
            </a:r>
            <a:br>
              <a:rPr lang="sv-S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- skolväsendets historia, organisation och villkor samt skolans värdegrund, innefattande de grundläggande demokratiska värderingarna och de mänskliga rättigheterna, </a:t>
            </a:r>
            <a:br>
              <a:rPr lang="sv-S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- läroplansteori och didaktik, </a:t>
            </a:r>
            <a:br>
              <a:rPr lang="sv-S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- vetenskapsteori och forskningsmetodik, </a:t>
            </a:r>
            <a:br>
              <a:rPr lang="sv-S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- utveckling, lärande och specialpedagogik, </a:t>
            </a:r>
            <a:br>
              <a:rPr lang="sv-S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- sociala relationer, konflikthantering och ledarskap, </a:t>
            </a:r>
            <a:br>
              <a:rPr lang="sv-S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- bedömning och betygssättning, och </a:t>
            </a:r>
            <a:br>
              <a:rPr lang="sv-S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- utvärdering och utvecklingsarbete.</a:t>
            </a:r>
          </a:p>
          <a:p>
            <a:pPr>
              <a:spcAft>
                <a:spcPts val="0"/>
              </a:spcAft>
            </a:pPr>
            <a:endParaRPr lang="sv-SE" sz="1200" dirty="0"/>
          </a:p>
        </p:txBody>
      </p:sp>
      <p:graphicFrame>
        <p:nvGraphicFramePr>
          <p:cNvPr id="4" name="Platshållare för bild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0058605"/>
              </p:ext>
            </p:extLst>
          </p:nvPr>
        </p:nvGraphicFramePr>
        <p:xfrm>
          <a:off x="4123765" y="2265583"/>
          <a:ext cx="5054668" cy="37021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ktangel 4"/>
          <p:cNvSpPr/>
          <p:nvPr/>
        </p:nvSpPr>
        <p:spPr>
          <a:xfrm>
            <a:off x="7879723" y="1997266"/>
            <a:ext cx="3653291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Examensmål</a:t>
            </a:r>
          </a:p>
          <a:p>
            <a:r>
              <a:rPr lang="sv-S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För ämneslärarexamen ska studenten visa sådan kunskap och förmåga som krävs för att självständigt arbeta som ämneslärare i den verksamhet som utbildningen avser.</a:t>
            </a:r>
            <a:br>
              <a:rPr lang="sv-S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Studenten ska även visa kunskap och förmåga för annan undervisning för vilken examen enligt gällande föreskrifter kan ge behörighet. </a:t>
            </a:r>
            <a:br>
              <a:rPr lang="sv-S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br>
              <a:rPr lang="sv-S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 mål avseende</a:t>
            </a:r>
            <a:br>
              <a:rPr lang="sv-S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Kunskap och förståelse</a:t>
            </a:r>
            <a:endParaRPr lang="sv-S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Färdighet och förmåga</a:t>
            </a:r>
            <a:endParaRPr lang="sv-S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Värderingsförmåga och förhållningssätt</a:t>
            </a:r>
            <a:endParaRPr lang="sv-S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Rektangel 5"/>
          <p:cNvSpPr/>
          <p:nvPr/>
        </p:nvSpPr>
        <p:spPr>
          <a:xfrm>
            <a:off x="6991349" y="874564"/>
            <a:ext cx="400834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sv-S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Ämne 1 respektive ämne 2:  120/90hp</a:t>
            </a:r>
          </a:p>
          <a:p>
            <a:pPr>
              <a:spcAft>
                <a:spcPts val="0"/>
              </a:spcAft>
            </a:pPr>
            <a:r>
              <a:rPr lang="sv-S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Ämne +  ämnesdidaktik inklusive metodik</a:t>
            </a:r>
          </a:p>
        </p:txBody>
      </p:sp>
      <p:sp>
        <p:nvSpPr>
          <p:cNvPr id="9" name="Frihandsfigur 8"/>
          <p:cNvSpPr/>
          <p:nvPr/>
        </p:nvSpPr>
        <p:spPr>
          <a:xfrm>
            <a:off x="6751320" y="670560"/>
            <a:ext cx="1128403" cy="1272540"/>
          </a:xfrm>
          <a:custGeom>
            <a:avLst/>
            <a:gdLst>
              <a:gd name="connsiteX0" fmla="*/ 1028700 w 1128403"/>
              <a:gd name="connsiteY0" fmla="*/ 76200 h 1272540"/>
              <a:gd name="connsiteX1" fmla="*/ 982980 w 1128403"/>
              <a:gd name="connsiteY1" fmla="*/ 38100 h 1272540"/>
              <a:gd name="connsiteX2" fmla="*/ 929640 w 1128403"/>
              <a:gd name="connsiteY2" fmla="*/ 30480 h 1272540"/>
              <a:gd name="connsiteX3" fmla="*/ 853440 w 1128403"/>
              <a:gd name="connsiteY3" fmla="*/ 15240 h 1272540"/>
              <a:gd name="connsiteX4" fmla="*/ 678180 w 1128403"/>
              <a:gd name="connsiteY4" fmla="*/ 0 h 1272540"/>
              <a:gd name="connsiteX5" fmla="*/ 320040 w 1128403"/>
              <a:gd name="connsiteY5" fmla="*/ 15240 h 1272540"/>
              <a:gd name="connsiteX6" fmla="*/ 274320 w 1128403"/>
              <a:gd name="connsiteY6" fmla="*/ 38100 h 1272540"/>
              <a:gd name="connsiteX7" fmla="*/ 236220 w 1128403"/>
              <a:gd name="connsiteY7" fmla="*/ 53340 h 1272540"/>
              <a:gd name="connsiteX8" fmla="*/ 190500 w 1128403"/>
              <a:gd name="connsiteY8" fmla="*/ 68580 h 1272540"/>
              <a:gd name="connsiteX9" fmla="*/ 167640 w 1128403"/>
              <a:gd name="connsiteY9" fmla="*/ 91440 h 1272540"/>
              <a:gd name="connsiteX10" fmla="*/ 144780 w 1128403"/>
              <a:gd name="connsiteY10" fmla="*/ 106680 h 1272540"/>
              <a:gd name="connsiteX11" fmla="*/ 114300 w 1128403"/>
              <a:gd name="connsiteY11" fmla="*/ 152400 h 1272540"/>
              <a:gd name="connsiteX12" fmla="*/ 99060 w 1128403"/>
              <a:gd name="connsiteY12" fmla="*/ 175260 h 1272540"/>
              <a:gd name="connsiteX13" fmla="*/ 83820 w 1128403"/>
              <a:gd name="connsiteY13" fmla="*/ 228600 h 1272540"/>
              <a:gd name="connsiteX14" fmla="*/ 68580 w 1128403"/>
              <a:gd name="connsiteY14" fmla="*/ 259080 h 1272540"/>
              <a:gd name="connsiteX15" fmla="*/ 60960 w 1128403"/>
              <a:gd name="connsiteY15" fmla="*/ 289560 h 1272540"/>
              <a:gd name="connsiteX16" fmla="*/ 53340 w 1128403"/>
              <a:gd name="connsiteY16" fmla="*/ 312420 h 1272540"/>
              <a:gd name="connsiteX17" fmla="*/ 45720 w 1128403"/>
              <a:gd name="connsiteY17" fmla="*/ 342900 h 1272540"/>
              <a:gd name="connsiteX18" fmla="*/ 30480 w 1128403"/>
              <a:gd name="connsiteY18" fmla="*/ 388620 h 1272540"/>
              <a:gd name="connsiteX19" fmla="*/ 22860 w 1128403"/>
              <a:gd name="connsiteY19" fmla="*/ 411480 h 1272540"/>
              <a:gd name="connsiteX20" fmla="*/ 15240 w 1128403"/>
              <a:gd name="connsiteY20" fmla="*/ 464820 h 1272540"/>
              <a:gd name="connsiteX21" fmla="*/ 7620 w 1128403"/>
              <a:gd name="connsiteY21" fmla="*/ 487680 h 1272540"/>
              <a:gd name="connsiteX22" fmla="*/ 0 w 1128403"/>
              <a:gd name="connsiteY22" fmla="*/ 518160 h 1272540"/>
              <a:gd name="connsiteX23" fmla="*/ 7620 w 1128403"/>
              <a:gd name="connsiteY23" fmla="*/ 868680 h 1272540"/>
              <a:gd name="connsiteX24" fmla="*/ 15240 w 1128403"/>
              <a:gd name="connsiteY24" fmla="*/ 891540 h 1272540"/>
              <a:gd name="connsiteX25" fmla="*/ 38100 w 1128403"/>
              <a:gd name="connsiteY25" fmla="*/ 922020 h 1272540"/>
              <a:gd name="connsiteX26" fmla="*/ 83820 w 1128403"/>
              <a:gd name="connsiteY26" fmla="*/ 960120 h 1272540"/>
              <a:gd name="connsiteX27" fmla="*/ 198120 w 1128403"/>
              <a:gd name="connsiteY27" fmla="*/ 975360 h 1272540"/>
              <a:gd name="connsiteX28" fmla="*/ 220980 w 1128403"/>
              <a:gd name="connsiteY28" fmla="*/ 982980 h 1272540"/>
              <a:gd name="connsiteX29" fmla="*/ 266700 w 1128403"/>
              <a:gd name="connsiteY29" fmla="*/ 1021080 h 1272540"/>
              <a:gd name="connsiteX30" fmla="*/ 312420 w 1128403"/>
              <a:gd name="connsiteY30" fmla="*/ 1036320 h 1272540"/>
              <a:gd name="connsiteX31" fmla="*/ 335280 w 1128403"/>
              <a:gd name="connsiteY31" fmla="*/ 1043940 h 1272540"/>
              <a:gd name="connsiteX32" fmla="*/ 358140 w 1128403"/>
              <a:gd name="connsiteY32" fmla="*/ 1066800 h 1272540"/>
              <a:gd name="connsiteX33" fmla="*/ 381000 w 1128403"/>
              <a:gd name="connsiteY33" fmla="*/ 1074420 h 1272540"/>
              <a:gd name="connsiteX34" fmla="*/ 419100 w 1128403"/>
              <a:gd name="connsiteY34" fmla="*/ 1089660 h 1272540"/>
              <a:gd name="connsiteX35" fmla="*/ 480060 w 1128403"/>
              <a:gd name="connsiteY35" fmla="*/ 1120140 h 1272540"/>
              <a:gd name="connsiteX36" fmla="*/ 533400 w 1128403"/>
              <a:gd name="connsiteY36" fmla="*/ 1135380 h 1272540"/>
              <a:gd name="connsiteX37" fmla="*/ 556260 w 1128403"/>
              <a:gd name="connsiteY37" fmla="*/ 1150620 h 1272540"/>
              <a:gd name="connsiteX38" fmla="*/ 609600 w 1128403"/>
              <a:gd name="connsiteY38" fmla="*/ 1173480 h 1272540"/>
              <a:gd name="connsiteX39" fmla="*/ 685800 w 1128403"/>
              <a:gd name="connsiteY39" fmla="*/ 1181100 h 1272540"/>
              <a:gd name="connsiteX40" fmla="*/ 762000 w 1128403"/>
              <a:gd name="connsiteY40" fmla="*/ 1196340 h 1272540"/>
              <a:gd name="connsiteX41" fmla="*/ 800100 w 1128403"/>
              <a:gd name="connsiteY41" fmla="*/ 1203960 h 1272540"/>
              <a:gd name="connsiteX42" fmla="*/ 853440 w 1128403"/>
              <a:gd name="connsiteY42" fmla="*/ 1219200 h 1272540"/>
              <a:gd name="connsiteX43" fmla="*/ 876300 w 1128403"/>
              <a:gd name="connsiteY43" fmla="*/ 1226820 h 1272540"/>
              <a:gd name="connsiteX44" fmla="*/ 922020 w 1128403"/>
              <a:gd name="connsiteY44" fmla="*/ 1234440 h 1272540"/>
              <a:gd name="connsiteX45" fmla="*/ 975360 w 1128403"/>
              <a:gd name="connsiteY45" fmla="*/ 1257300 h 1272540"/>
              <a:gd name="connsiteX46" fmla="*/ 1066800 w 1128403"/>
              <a:gd name="connsiteY46" fmla="*/ 1272540 h 1272540"/>
              <a:gd name="connsiteX47" fmla="*/ 579120 w 1128403"/>
              <a:gd name="connsiteY47" fmla="*/ 1264920 h 1272540"/>
              <a:gd name="connsiteX48" fmla="*/ 441960 w 1128403"/>
              <a:gd name="connsiteY48" fmla="*/ 1242060 h 1272540"/>
              <a:gd name="connsiteX49" fmla="*/ 388620 w 1128403"/>
              <a:gd name="connsiteY49" fmla="*/ 1234440 h 1272540"/>
              <a:gd name="connsiteX50" fmla="*/ 365760 w 1128403"/>
              <a:gd name="connsiteY50" fmla="*/ 1226820 h 1272540"/>
              <a:gd name="connsiteX51" fmla="*/ 350520 w 1128403"/>
              <a:gd name="connsiteY51" fmla="*/ 1203960 h 1272540"/>
              <a:gd name="connsiteX52" fmla="*/ 304800 w 1128403"/>
              <a:gd name="connsiteY52" fmla="*/ 1173480 h 1272540"/>
              <a:gd name="connsiteX53" fmla="*/ 281940 w 1128403"/>
              <a:gd name="connsiteY53" fmla="*/ 1150620 h 1272540"/>
              <a:gd name="connsiteX54" fmla="*/ 266700 w 1128403"/>
              <a:gd name="connsiteY54" fmla="*/ 1127760 h 1272540"/>
              <a:gd name="connsiteX55" fmla="*/ 243840 w 1128403"/>
              <a:gd name="connsiteY55" fmla="*/ 1120140 h 1272540"/>
              <a:gd name="connsiteX56" fmla="*/ 236220 w 1128403"/>
              <a:gd name="connsiteY56" fmla="*/ 1097280 h 1272540"/>
              <a:gd name="connsiteX57" fmla="*/ 175260 w 1128403"/>
              <a:gd name="connsiteY57" fmla="*/ 1066800 h 1272540"/>
              <a:gd name="connsiteX58" fmla="*/ 160020 w 1128403"/>
              <a:gd name="connsiteY58" fmla="*/ 1043940 h 1272540"/>
              <a:gd name="connsiteX59" fmla="*/ 152400 w 1128403"/>
              <a:gd name="connsiteY59" fmla="*/ 1021080 h 1272540"/>
              <a:gd name="connsiteX60" fmla="*/ 137160 w 1128403"/>
              <a:gd name="connsiteY60" fmla="*/ 960120 h 1272540"/>
              <a:gd name="connsiteX61" fmla="*/ 129540 w 1128403"/>
              <a:gd name="connsiteY61" fmla="*/ 937260 h 1272540"/>
              <a:gd name="connsiteX62" fmla="*/ 114300 w 1128403"/>
              <a:gd name="connsiteY62" fmla="*/ 883920 h 1272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128403" h="1272540">
                <a:moveTo>
                  <a:pt x="1028700" y="76200"/>
                </a:moveTo>
                <a:cubicBezTo>
                  <a:pt x="1013460" y="63500"/>
                  <a:pt x="1000992" y="46413"/>
                  <a:pt x="982980" y="38100"/>
                </a:cubicBezTo>
                <a:cubicBezTo>
                  <a:pt x="966673" y="30574"/>
                  <a:pt x="947311" y="33693"/>
                  <a:pt x="929640" y="30480"/>
                </a:cubicBezTo>
                <a:cubicBezTo>
                  <a:pt x="857470" y="17358"/>
                  <a:pt x="948882" y="27170"/>
                  <a:pt x="853440" y="15240"/>
                </a:cubicBezTo>
                <a:cubicBezTo>
                  <a:pt x="801046" y="8691"/>
                  <a:pt x="729053" y="3913"/>
                  <a:pt x="678180" y="0"/>
                </a:cubicBezTo>
                <a:cubicBezTo>
                  <a:pt x="640944" y="955"/>
                  <a:pt x="421378" y="-3185"/>
                  <a:pt x="320040" y="15240"/>
                </a:cubicBezTo>
                <a:cubicBezTo>
                  <a:pt x="289942" y="20712"/>
                  <a:pt x="302209" y="24155"/>
                  <a:pt x="274320" y="38100"/>
                </a:cubicBezTo>
                <a:cubicBezTo>
                  <a:pt x="262086" y="44217"/>
                  <a:pt x="249075" y="48666"/>
                  <a:pt x="236220" y="53340"/>
                </a:cubicBezTo>
                <a:cubicBezTo>
                  <a:pt x="221123" y="58830"/>
                  <a:pt x="190500" y="68580"/>
                  <a:pt x="190500" y="68580"/>
                </a:cubicBezTo>
                <a:cubicBezTo>
                  <a:pt x="182880" y="76200"/>
                  <a:pt x="175919" y="84541"/>
                  <a:pt x="167640" y="91440"/>
                </a:cubicBezTo>
                <a:cubicBezTo>
                  <a:pt x="160605" y="97303"/>
                  <a:pt x="150811" y="99788"/>
                  <a:pt x="144780" y="106680"/>
                </a:cubicBezTo>
                <a:cubicBezTo>
                  <a:pt x="132719" y="120464"/>
                  <a:pt x="124460" y="137160"/>
                  <a:pt x="114300" y="152400"/>
                </a:cubicBezTo>
                <a:lnTo>
                  <a:pt x="99060" y="175260"/>
                </a:lnTo>
                <a:cubicBezTo>
                  <a:pt x="95193" y="190727"/>
                  <a:pt x="90379" y="213296"/>
                  <a:pt x="83820" y="228600"/>
                </a:cubicBezTo>
                <a:cubicBezTo>
                  <a:pt x="79345" y="239041"/>
                  <a:pt x="72568" y="248444"/>
                  <a:pt x="68580" y="259080"/>
                </a:cubicBezTo>
                <a:cubicBezTo>
                  <a:pt x="64903" y="268886"/>
                  <a:pt x="63837" y="279490"/>
                  <a:pt x="60960" y="289560"/>
                </a:cubicBezTo>
                <a:cubicBezTo>
                  <a:pt x="58753" y="297283"/>
                  <a:pt x="55547" y="304697"/>
                  <a:pt x="53340" y="312420"/>
                </a:cubicBezTo>
                <a:cubicBezTo>
                  <a:pt x="50463" y="322490"/>
                  <a:pt x="48729" y="332869"/>
                  <a:pt x="45720" y="342900"/>
                </a:cubicBezTo>
                <a:cubicBezTo>
                  <a:pt x="41104" y="358287"/>
                  <a:pt x="35560" y="373380"/>
                  <a:pt x="30480" y="388620"/>
                </a:cubicBezTo>
                <a:lnTo>
                  <a:pt x="22860" y="411480"/>
                </a:lnTo>
                <a:cubicBezTo>
                  <a:pt x="20320" y="429260"/>
                  <a:pt x="18762" y="447208"/>
                  <a:pt x="15240" y="464820"/>
                </a:cubicBezTo>
                <a:cubicBezTo>
                  <a:pt x="13665" y="472696"/>
                  <a:pt x="9827" y="479957"/>
                  <a:pt x="7620" y="487680"/>
                </a:cubicBezTo>
                <a:cubicBezTo>
                  <a:pt x="4743" y="497750"/>
                  <a:pt x="2540" y="508000"/>
                  <a:pt x="0" y="518160"/>
                </a:cubicBezTo>
                <a:cubicBezTo>
                  <a:pt x="2540" y="635000"/>
                  <a:pt x="2854" y="751910"/>
                  <a:pt x="7620" y="868680"/>
                </a:cubicBezTo>
                <a:cubicBezTo>
                  <a:pt x="7948" y="876706"/>
                  <a:pt x="11255" y="884566"/>
                  <a:pt x="15240" y="891540"/>
                </a:cubicBezTo>
                <a:cubicBezTo>
                  <a:pt x="21541" y="902567"/>
                  <a:pt x="29835" y="912377"/>
                  <a:pt x="38100" y="922020"/>
                </a:cubicBezTo>
                <a:cubicBezTo>
                  <a:pt x="48731" y="934423"/>
                  <a:pt x="67890" y="953293"/>
                  <a:pt x="83820" y="960120"/>
                </a:cubicBezTo>
                <a:cubicBezTo>
                  <a:pt x="111004" y="971770"/>
                  <a:pt x="185612" y="974223"/>
                  <a:pt x="198120" y="975360"/>
                </a:cubicBezTo>
                <a:cubicBezTo>
                  <a:pt x="205740" y="977900"/>
                  <a:pt x="214297" y="978525"/>
                  <a:pt x="220980" y="982980"/>
                </a:cubicBezTo>
                <a:cubicBezTo>
                  <a:pt x="256869" y="1006906"/>
                  <a:pt x="229304" y="1004460"/>
                  <a:pt x="266700" y="1021080"/>
                </a:cubicBezTo>
                <a:cubicBezTo>
                  <a:pt x="281380" y="1027604"/>
                  <a:pt x="297180" y="1031240"/>
                  <a:pt x="312420" y="1036320"/>
                </a:cubicBezTo>
                <a:lnTo>
                  <a:pt x="335280" y="1043940"/>
                </a:lnTo>
                <a:cubicBezTo>
                  <a:pt x="342900" y="1051560"/>
                  <a:pt x="349174" y="1060822"/>
                  <a:pt x="358140" y="1066800"/>
                </a:cubicBezTo>
                <a:cubicBezTo>
                  <a:pt x="364823" y="1071255"/>
                  <a:pt x="373479" y="1071600"/>
                  <a:pt x="381000" y="1074420"/>
                </a:cubicBezTo>
                <a:cubicBezTo>
                  <a:pt x="393807" y="1079223"/>
                  <a:pt x="406866" y="1083543"/>
                  <a:pt x="419100" y="1089660"/>
                </a:cubicBezTo>
                <a:cubicBezTo>
                  <a:pt x="475101" y="1117661"/>
                  <a:pt x="400957" y="1093772"/>
                  <a:pt x="480060" y="1120140"/>
                </a:cubicBezTo>
                <a:cubicBezTo>
                  <a:pt x="494709" y="1125023"/>
                  <a:pt x="518723" y="1128042"/>
                  <a:pt x="533400" y="1135380"/>
                </a:cubicBezTo>
                <a:cubicBezTo>
                  <a:pt x="541591" y="1139476"/>
                  <a:pt x="548309" y="1146076"/>
                  <a:pt x="556260" y="1150620"/>
                </a:cubicBezTo>
                <a:cubicBezTo>
                  <a:pt x="567035" y="1156777"/>
                  <a:pt x="594977" y="1171230"/>
                  <a:pt x="609600" y="1173480"/>
                </a:cubicBezTo>
                <a:cubicBezTo>
                  <a:pt x="634830" y="1177362"/>
                  <a:pt x="660556" y="1177313"/>
                  <a:pt x="685800" y="1181100"/>
                </a:cubicBezTo>
                <a:cubicBezTo>
                  <a:pt x="711416" y="1184942"/>
                  <a:pt x="736600" y="1191260"/>
                  <a:pt x="762000" y="1196340"/>
                </a:cubicBezTo>
                <a:cubicBezTo>
                  <a:pt x="774700" y="1198880"/>
                  <a:pt x="787813" y="1199864"/>
                  <a:pt x="800100" y="1203960"/>
                </a:cubicBezTo>
                <a:cubicBezTo>
                  <a:pt x="854910" y="1222230"/>
                  <a:pt x="786463" y="1200064"/>
                  <a:pt x="853440" y="1219200"/>
                </a:cubicBezTo>
                <a:cubicBezTo>
                  <a:pt x="861163" y="1221407"/>
                  <a:pt x="868459" y="1225078"/>
                  <a:pt x="876300" y="1226820"/>
                </a:cubicBezTo>
                <a:cubicBezTo>
                  <a:pt x="891382" y="1230172"/>
                  <a:pt x="906780" y="1231900"/>
                  <a:pt x="922020" y="1234440"/>
                </a:cubicBezTo>
                <a:cubicBezTo>
                  <a:pt x="939800" y="1242060"/>
                  <a:pt x="956225" y="1254465"/>
                  <a:pt x="975360" y="1257300"/>
                </a:cubicBezTo>
                <a:cubicBezTo>
                  <a:pt x="1086103" y="1273706"/>
                  <a:pt x="1203237" y="1255485"/>
                  <a:pt x="1066800" y="1272540"/>
                </a:cubicBezTo>
                <a:lnTo>
                  <a:pt x="579120" y="1264920"/>
                </a:lnTo>
                <a:cubicBezTo>
                  <a:pt x="537076" y="1263752"/>
                  <a:pt x="481801" y="1249091"/>
                  <a:pt x="441960" y="1242060"/>
                </a:cubicBezTo>
                <a:cubicBezTo>
                  <a:pt x="424273" y="1238939"/>
                  <a:pt x="406400" y="1236980"/>
                  <a:pt x="388620" y="1234440"/>
                </a:cubicBezTo>
                <a:cubicBezTo>
                  <a:pt x="381000" y="1231900"/>
                  <a:pt x="372032" y="1231838"/>
                  <a:pt x="365760" y="1226820"/>
                </a:cubicBezTo>
                <a:cubicBezTo>
                  <a:pt x="358609" y="1221099"/>
                  <a:pt x="356383" y="1210995"/>
                  <a:pt x="350520" y="1203960"/>
                </a:cubicBezTo>
                <a:cubicBezTo>
                  <a:pt x="328566" y="1177616"/>
                  <a:pt x="332974" y="1182871"/>
                  <a:pt x="304800" y="1173480"/>
                </a:cubicBezTo>
                <a:cubicBezTo>
                  <a:pt x="297180" y="1165860"/>
                  <a:pt x="288839" y="1158899"/>
                  <a:pt x="281940" y="1150620"/>
                </a:cubicBezTo>
                <a:cubicBezTo>
                  <a:pt x="276077" y="1143585"/>
                  <a:pt x="273851" y="1133481"/>
                  <a:pt x="266700" y="1127760"/>
                </a:cubicBezTo>
                <a:cubicBezTo>
                  <a:pt x="260428" y="1122742"/>
                  <a:pt x="251460" y="1122680"/>
                  <a:pt x="243840" y="1120140"/>
                </a:cubicBezTo>
                <a:cubicBezTo>
                  <a:pt x="241300" y="1112520"/>
                  <a:pt x="241900" y="1102960"/>
                  <a:pt x="236220" y="1097280"/>
                </a:cubicBezTo>
                <a:cubicBezTo>
                  <a:pt x="218225" y="1079285"/>
                  <a:pt x="197532" y="1074224"/>
                  <a:pt x="175260" y="1066800"/>
                </a:cubicBezTo>
                <a:cubicBezTo>
                  <a:pt x="170180" y="1059180"/>
                  <a:pt x="164116" y="1052131"/>
                  <a:pt x="160020" y="1043940"/>
                </a:cubicBezTo>
                <a:cubicBezTo>
                  <a:pt x="156428" y="1036756"/>
                  <a:pt x="154513" y="1028829"/>
                  <a:pt x="152400" y="1021080"/>
                </a:cubicBezTo>
                <a:cubicBezTo>
                  <a:pt x="146889" y="1000873"/>
                  <a:pt x="142240" y="980440"/>
                  <a:pt x="137160" y="960120"/>
                </a:cubicBezTo>
                <a:cubicBezTo>
                  <a:pt x="135212" y="952328"/>
                  <a:pt x="131848" y="944953"/>
                  <a:pt x="129540" y="937260"/>
                </a:cubicBezTo>
                <a:cubicBezTo>
                  <a:pt x="124227" y="919548"/>
                  <a:pt x="114300" y="883920"/>
                  <a:pt x="114300" y="883920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6C00BFAE-0FAF-6D23-098B-097E1E61AC11}"/>
              </a:ext>
            </a:extLst>
          </p:cNvPr>
          <p:cNvSpPr txBox="1"/>
          <p:nvPr/>
        </p:nvSpPr>
        <p:spPr>
          <a:xfrm>
            <a:off x="1326064" y="363425"/>
            <a:ext cx="5325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Ämneslärarutbildningen</a:t>
            </a:r>
          </a:p>
        </p:txBody>
      </p:sp>
    </p:spTree>
    <p:extLst>
      <p:ext uri="{BB962C8B-B14F-4D97-AF65-F5344CB8AC3E}">
        <p14:creationId xmlns:p14="http://schemas.microsoft.com/office/powerpoint/2010/main" val="4557805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20FE36F-8A6B-7F4D-B018-006C02920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sz="4000" dirty="0"/>
              <a:t>Ämneslärarutbildningen (ÄLU) - sammanhållna programmet vid Lunds universitet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9F0D0BE-FD69-F24C-AD91-2FCC316668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v-SE" sz="2000" dirty="0"/>
              <a:t>Termin 1	Ämne 1				</a:t>
            </a:r>
          </a:p>
          <a:p>
            <a:pPr marL="0" indent="0">
              <a:buNone/>
            </a:pPr>
            <a:r>
              <a:rPr lang="sv-SE" sz="2000" dirty="0"/>
              <a:t>Termin 2	Ämne 1+ UVK</a:t>
            </a:r>
          </a:p>
          <a:p>
            <a:pPr marL="0" indent="0">
              <a:buNone/>
            </a:pPr>
            <a:r>
              <a:rPr lang="sv-SE" sz="2000" dirty="0"/>
              <a:t>Termin 3	Ämne 2</a:t>
            </a:r>
          </a:p>
          <a:p>
            <a:pPr marL="0" indent="0">
              <a:buNone/>
            </a:pPr>
            <a:r>
              <a:rPr lang="sv-SE" sz="2000" dirty="0"/>
              <a:t>Termin 4	Ämne 2</a:t>
            </a:r>
          </a:p>
          <a:p>
            <a:pPr marL="0" indent="0">
              <a:buNone/>
            </a:pPr>
            <a:r>
              <a:rPr lang="sv-SE" sz="2000" dirty="0"/>
              <a:t>Termin 5	Ämne 2</a:t>
            </a:r>
          </a:p>
          <a:p>
            <a:pPr marL="0" indent="0">
              <a:buNone/>
            </a:pPr>
            <a:r>
              <a:rPr lang="sv-SE" sz="2000" dirty="0"/>
              <a:t>Termin 6	UVK + </a:t>
            </a:r>
            <a:r>
              <a:rPr lang="sv-SE" sz="2000" dirty="0">
                <a:solidFill>
                  <a:srgbClr val="FF0000"/>
                </a:solidFill>
              </a:rPr>
              <a:t>VFU 1</a:t>
            </a:r>
            <a:r>
              <a:rPr lang="sv-SE" sz="2000" dirty="0"/>
              <a:t>+ Ämne 1</a:t>
            </a:r>
          </a:p>
          <a:p>
            <a:pPr marL="0" indent="0">
              <a:buNone/>
            </a:pPr>
            <a:r>
              <a:rPr lang="sv-SE" sz="2000" dirty="0"/>
              <a:t>Termin 7	Ämne 1</a:t>
            </a:r>
          </a:p>
          <a:p>
            <a:pPr marL="0" indent="0">
              <a:buNone/>
            </a:pPr>
            <a:r>
              <a:rPr lang="sv-SE" sz="2000" dirty="0"/>
              <a:t>Termin 8	UVK + </a:t>
            </a:r>
            <a:r>
              <a:rPr lang="sv-SE" sz="2000" dirty="0">
                <a:solidFill>
                  <a:srgbClr val="FF0000"/>
                </a:solidFill>
              </a:rPr>
              <a:t>VFU 2</a:t>
            </a:r>
          </a:p>
          <a:p>
            <a:pPr marL="0" indent="0">
              <a:buNone/>
            </a:pPr>
            <a:r>
              <a:rPr lang="sv-SE" sz="2000" dirty="0"/>
              <a:t>Termin 9	UVK + </a:t>
            </a:r>
            <a:r>
              <a:rPr lang="sv-SE" sz="2000" dirty="0">
                <a:solidFill>
                  <a:srgbClr val="FF0000"/>
                </a:solidFill>
              </a:rPr>
              <a:t>VFU 3</a:t>
            </a:r>
          </a:p>
          <a:p>
            <a:pPr marL="0" indent="0">
              <a:buNone/>
            </a:pPr>
            <a:r>
              <a:rPr lang="sv-SE" sz="2000" dirty="0"/>
              <a:t>Termin 10	Examensarbete Ämne</a:t>
            </a:r>
          </a:p>
          <a:p>
            <a:pPr marL="0" indent="0">
              <a:buNone/>
            </a:pPr>
            <a:r>
              <a:rPr lang="sv-SE" sz="2000" dirty="0"/>
              <a:t>Ämnen: </a:t>
            </a:r>
            <a:r>
              <a:rPr lang="sv-SE" sz="2000" dirty="0" err="1"/>
              <a:t>Sv</a:t>
            </a:r>
            <a:r>
              <a:rPr lang="sv-SE" sz="2000" dirty="0"/>
              <a:t>, </a:t>
            </a:r>
            <a:r>
              <a:rPr lang="sv-SE" sz="2000" dirty="0" err="1"/>
              <a:t>SvA</a:t>
            </a:r>
            <a:r>
              <a:rPr lang="sv-SE" sz="2000" dirty="0"/>
              <a:t>, En, Ma, Fy, moderna språk, Hi, Re, </a:t>
            </a:r>
            <a:r>
              <a:rPr lang="sv-SE" sz="2000" dirty="0" err="1"/>
              <a:t>Nk</a:t>
            </a:r>
            <a:r>
              <a:rPr lang="sv-SE" sz="2000" dirty="0"/>
              <a:t>, I &amp; H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6B681328-20E5-3050-4A3D-85DF67E2C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1212" y="2160494"/>
            <a:ext cx="4019761" cy="282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396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853E115-ABB4-C437-5D56-DB6D3A576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000" y="359999"/>
            <a:ext cx="8820000" cy="957813"/>
          </a:xfrm>
        </p:spPr>
        <p:txBody>
          <a:bodyPr/>
          <a:lstStyle/>
          <a:p>
            <a:r>
              <a:rPr lang="sv-SE" dirty="0"/>
              <a:t>VFU-studenter från LU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FB4907F-032E-2EC0-25B3-23361C2ADC3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3792" indent="-343792">
              <a:buFontTx/>
              <a:buChar char="-"/>
            </a:pPr>
            <a:r>
              <a:rPr lang="sv-SE" dirty="0"/>
              <a:t>Har läst färdigt sitt andra ämne när de kommer ut på sin första VFU</a:t>
            </a:r>
          </a:p>
          <a:p>
            <a:pPr marL="343792" indent="-343792">
              <a:buFontTx/>
              <a:buChar char="-"/>
            </a:pPr>
            <a:r>
              <a:rPr lang="sv-SE" dirty="0"/>
              <a:t>Har nästan läst klart sitt första ämne när de går ut på VFU 2 och 3</a:t>
            </a:r>
          </a:p>
          <a:p>
            <a:pPr marL="343792" indent="-343792">
              <a:buFontTx/>
              <a:buChar char="-"/>
            </a:pPr>
            <a:r>
              <a:rPr lang="sv-SE" b="1" dirty="0"/>
              <a:t>Ämnesstarka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5F279CDF-9973-B32E-1041-3E0B32B3505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sv-SE" sz="1805" dirty="0"/>
              <a:t>Ämnesinstitutionerna ansvarar för ämnesdidaktiken </a:t>
            </a:r>
            <a:r>
              <a:rPr lang="sv-SE" sz="1805" dirty="0">
                <a:sym typeface="Wingdings" panose="05000000000000000000" pitchFamily="2" charset="2"/>
              </a:rPr>
              <a:t> kan se lite olika ut</a:t>
            </a:r>
          </a:p>
          <a:p>
            <a:pPr>
              <a:buFontTx/>
              <a:buChar char="-"/>
            </a:pPr>
            <a:r>
              <a:rPr lang="sv-SE" sz="1805" dirty="0">
                <a:sym typeface="Wingdings" panose="05000000000000000000" pitchFamily="2" charset="2"/>
              </a:rPr>
              <a:t>UVK (utbildningsvetenskaplig kärna) kopplade till de olika </a:t>
            </a:r>
            <a:r>
              <a:rPr lang="sv-SE" sz="1805" dirty="0" err="1">
                <a:sym typeface="Wingdings" panose="05000000000000000000" pitchFamily="2" charset="2"/>
              </a:rPr>
              <a:t>VFU:erna</a:t>
            </a:r>
            <a:endParaRPr lang="sv-SE" sz="1805" dirty="0">
              <a:sym typeface="Wingdings" panose="05000000000000000000" pitchFamily="2" charset="2"/>
            </a:endParaRPr>
          </a:p>
          <a:p>
            <a:pPr>
              <a:buFontTx/>
              <a:buChar char="-"/>
            </a:pPr>
            <a:r>
              <a:rPr lang="sv-SE" sz="1805" dirty="0">
                <a:sym typeface="Wingdings" panose="05000000000000000000" pitchFamily="2" charset="2"/>
              </a:rPr>
              <a:t>Läroplansteori och didaktik  VFU 1</a:t>
            </a:r>
          </a:p>
          <a:p>
            <a:pPr>
              <a:buFontTx/>
              <a:buChar char="-"/>
            </a:pPr>
            <a:r>
              <a:rPr lang="sv-SE" sz="1805" dirty="0">
                <a:sym typeface="Wingdings" panose="05000000000000000000" pitchFamily="2" charset="2"/>
              </a:rPr>
              <a:t>Bedömning av kunskaper och betygssättning  VFU 2</a:t>
            </a:r>
          </a:p>
          <a:p>
            <a:pPr>
              <a:buFontTx/>
              <a:buChar char="-"/>
            </a:pPr>
            <a:r>
              <a:rPr lang="sv-SE" sz="1805" dirty="0">
                <a:sym typeface="Wingdings" panose="05000000000000000000" pitchFamily="2" charset="2"/>
              </a:rPr>
              <a:t>Sociala relationer, konflikthantering och pedagogiskt ledarskap  VFU 3</a:t>
            </a:r>
          </a:p>
          <a:p>
            <a:pPr>
              <a:buFontTx/>
              <a:buChar char="-"/>
            </a:pPr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936B90E-4FE5-5AD1-4171-5B64FC3B6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3206" y="4638127"/>
            <a:ext cx="2592761" cy="185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3861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20FE36F-8A6B-7F4D-B018-006C02920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/>
              <a:t>Kompletterande pedagogisk utbildning (KPU) vid Lunds universitet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9F0D0BE-FD69-F24C-AD91-2FCC316668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000" y="1516380"/>
            <a:ext cx="10440000" cy="5152708"/>
          </a:xfrm>
        </p:spPr>
        <p:txBody>
          <a:bodyPr/>
          <a:lstStyle/>
          <a:p>
            <a:pPr marL="0" indent="0">
              <a:buNone/>
            </a:pPr>
            <a:r>
              <a:rPr lang="sv-SE" u="sng" dirty="0"/>
              <a:t>Behörighet: Avklarade ämnesstudier 120/90 </a:t>
            </a:r>
            <a:r>
              <a:rPr lang="sv-SE" u="sng" dirty="0" err="1"/>
              <a:t>hp</a:t>
            </a: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/>
              <a:t>Termin 1	UVK + </a:t>
            </a:r>
            <a:r>
              <a:rPr lang="sv-SE" dirty="0">
                <a:solidFill>
                  <a:srgbClr val="FF0000"/>
                </a:solidFill>
              </a:rPr>
              <a:t>VFU 1	</a:t>
            </a:r>
            <a:r>
              <a:rPr lang="sv-SE" dirty="0"/>
              <a:t>			</a:t>
            </a:r>
          </a:p>
          <a:p>
            <a:pPr marL="0" indent="0">
              <a:buNone/>
            </a:pPr>
            <a:r>
              <a:rPr lang="sv-SE" dirty="0"/>
              <a:t>Termin 2	UVK + </a:t>
            </a:r>
            <a:r>
              <a:rPr lang="sv-SE" dirty="0">
                <a:solidFill>
                  <a:srgbClr val="FF0000"/>
                </a:solidFill>
              </a:rPr>
              <a:t>VFU 2</a:t>
            </a:r>
          </a:p>
          <a:p>
            <a:pPr marL="0" indent="0">
              <a:buNone/>
            </a:pPr>
            <a:r>
              <a:rPr lang="sv-SE" dirty="0"/>
              <a:t>Termin 3	UVK + </a:t>
            </a:r>
            <a:r>
              <a:rPr lang="sv-SE" dirty="0">
                <a:solidFill>
                  <a:srgbClr val="FF0000"/>
                </a:solidFill>
              </a:rPr>
              <a:t>VFU 3</a:t>
            </a:r>
          </a:p>
          <a:p>
            <a:pPr marL="0" indent="0">
              <a:buNone/>
            </a:pPr>
            <a:endParaRPr lang="sv-SE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sv-SE" dirty="0"/>
              <a:t>Vid LU erbjuds endast KPU för språk och </a:t>
            </a:r>
            <a:r>
              <a:rPr lang="sv-SE" dirty="0" err="1"/>
              <a:t>ma</a:t>
            </a:r>
            <a:r>
              <a:rPr lang="sv-SE" dirty="0"/>
              <a:t>/te/</a:t>
            </a:r>
            <a:r>
              <a:rPr lang="sv-SE" dirty="0" err="1"/>
              <a:t>ke</a:t>
            </a:r>
            <a:r>
              <a:rPr lang="sv-SE" dirty="0"/>
              <a:t>/fy/bi.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1436C3A5-9F95-615C-0C02-72D5A4069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6033" y="2267420"/>
            <a:ext cx="7276633" cy="181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202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00799C9-9367-AEB2-439A-7BF3D0032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VFU som kurs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688EA3F-3DA8-3906-77B3-7155F7A4C8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Egna kurser med egna kursmål på det sammanhållna programmet</a:t>
            </a:r>
          </a:p>
          <a:p>
            <a:r>
              <a:rPr lang="sv-SE" dirty="0"/>
              <a:t>Delkurser i KPU men med egna kursmål</a:t>
            </a:r>
          </a:p>
          <a:p>
            <a:r>
              <a:rPr lang="sv-SE" dirty="0"/>
              <a:t>Samma bedömningsupplägg i alla VFU-kurserna men skillnad i kursmål</a:t>
            </a:r>
          </a:p>
          <a:p>
            <a:r>
              <a:rPr lang="sv-SE" dirty="0"/>
              <a:t>VFU bedöms enligt en tregradig skala: U, G och VG</a:t>
            </a:r>
          </a:p>
          <a:p>
            <a:r>
              <a:rPr lang="sv-SE" dirty="0"/>
              <a:t>Studenter inom det sammanhållna programmet </a:t>
            </a:r>
            <a:r>
              <a:rPr lang="sv-SE" dirty="0">
                <a:sym typeface="Wingdings" panose="05000000000000000000" pitchFamily="2" charset="2"/>
              </a:rPr>
              <a:t> oftast olika VFU-verksamheter (byter efter VFU 1)  variation + kontinuitet</a:t>
            </a:r>
          </a:p>
          <a:p>
            <a:r>
              <a:rPr lang="sv-SE" dirty="0">
                <a:sym typeface="Wingdings" panose="05000000000000000000" pitchFamily="2" charset="2"/>
              </a:rPr>
              <a:t>Studenter inom KPU  ofta samma VFU-verksamhet  kontinuitet</a:t>
            </a:r>
            <a:endParaRPr lang="sv-SE" dirty="0"/>
          </a:p>
          <a:p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18C64627-8572-FE5A-02DE-7924FF648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1796" y="4131733"/>
            <a:ext cx="1465992" cy="207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59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0FF955F-62C9-8C49-7FC3-59A91981D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Hur förbereds studenterna inför </a:t>
            </a:r>
            <a:r>
              <a:rPr lang="sv-SE" dirty="0" err="1"/>
              <a:t>VFU:n</a:t>
            </a:r>
            <a:r>
              <a:rPr lang="sv-SE" dirty="0"/>
              <a:t>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0B461FA-3CD7-7409-7B95-368D939FE0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Studenterna tilldelas en VFU-placering, en VFU-handledare (i verksamheten) och en VFU-lärare (ämneslärare från LU)  ca 14 dagar innan VFU</a:t>
            </a:r>
          </a:p>
          <a:p>
            <a:r>
              <a:rPr lang="sv-SE" b="1" dirty="0"/>
              <a:t>VFU-info-möte ett par veckor innan VFU</a:t>
            </a:r>
          </a:p>
          <a:p>
            <a:pPr>
              <a:buFontTx/>
              <a:buChar char="-"/>
            </a:pPr>
            <a:r>
              <a:rPr lang="sv-SE" dirty="0"/>
              <a:t>Genomgång av praktiska saker</a:t>
            </a:r>
          </a:p>
          <a:p>
            <a:pPr>
              <a:buFontTx/>
              <a:buChar char="-"/>
            </a:pPr>
            <a:r>
              <a:rPr lang="sv-SE" dirty="0"/>
              <a:t>Genomgång av mål, bedömning, dokument</a:t>
            </a:r>
          </a:p>
          <a:p>
            <a:pPr>
              <a:buFontTx/>
              <a:buChar char="-"/>
            </a:pPr>
            <a:endParaRPr lang="sv-SE" dirty="0"/>
          </a:p>
          <a:p>
            <a:r>
              <a:rPr lang="sv-SE" b="1" dirty="0"/>
              <a:t>VFU-uppföljning ca en vecka efter VFU</a:t>
            </a:r>
          </a:p>
          <a:p>
            <a:pPr marL="0" indent="0">
              <a:buNone/>
            </a:pPr>
            <a:r>
              <a:rPr lang="sv-SE" dirty="0"/>
              <a:t>- Lite praktiskt men fokus på dilemman, bra saker</a:t>
            </a:r>
          </a:p>
          <a:p>
            <a:r>
              <a:rPr lang="sv-SE" dirty="0"/>
              <a:t>Info på Canvas (som V-klass) – dokument, nyheter, tips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4B63AB6D-1491-304A-3C90-D9B8214D6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7260" y="2032000"/>
            <a:ext cx="2823140" cy="423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8734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LU_2017-03-02">
      <a:dk1>
        <a:srgbClr val="000000"/>
      </a:dk1>
      <a:lt1>
        <a:srgbClr val="FFFFFF"/>
      </a:lt1>
      <a:dk2>
        <a:srgbClr val="2F2B28"/>
      </a:dk2>
      <a:lt2>
        <a:srgbClr val="D0CCB6"/>
      </a:lt2>
      <a:accent1>
        <a:srgbClr val="894E11"/>
      </a:accent1>
      <a:accent2>
        <a:srgbClr val="E3B6BB"/>
      </a:accent2>
      <a:accent3>
        <a:srgbClr val="ABC9D4"/>
      </a:accent3>
      <a:accent4>
        <a:srgbClr val="9EC0AA"/>
      </a:accent4>
      <a:accent5>
        <a:srgbClr val="D0CCB6"/>
      </a:accent5>
      <a:accent6>
        <a:srgbClr val="B1AA9F"/>
      </a:accent6>
      <a:hlink>
        <a:srgbClr val="00006D"/>
      </a:hlink>
      <a:folHlink>
        <a:srgbClr val="894E1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LU-mall-SVE-dec2020-16-9-tillg" id="{84967C04-DF1F-DE47-8C21-D258706B1229}" vid="{CD43B74E-391E-AB43-A226-248E836ECB8B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10057</TotalTime>
  <Words>1695</Words>
  <Application>Microsoft Office PowerPoint</Application>
  <PresentationFormat>Bredbild</PresentationFormat>
  <Paragraphs>190</Paragraphs>
  <Slides>23</Slides>
  <Notes>3</Notes>
  <HiddenSlides>0</HiddenSlides>
  <MMClips>0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23</vt:i4>
      </vt:variant>
    </vt:vector>
  </HeadingPairs>
  <TitlesOfParts>
    <vt:vector size="30" baseType="lpstr">
      <vt:lpstr>Arial</vt:lpstr>
      <vt:lpstr>Calibri</vt:lpstr>
      <vt:lpstr>Helvetica Light</vt:lpstr>
      <vt:lpstr>Systemtypsnitt</vt:lpstr>
      <vt:lpstr>Times New Roman</vt:lpstr>
      <vt:lpstr>Wingdings</vt:lpstr>
      <vt:lpstr>Office-tema</vt:lpstr>
      <vt:lpstr>Handledarinfo VFU 2</vt:lpstr>
      <vt:lpstr>Vi som jobbar med VFU - LU</vt:lpstr>
      <vt:lpstr>Agenda</vt:lpstr>
      <vt:lpstr>PowerPoint-presentation</vt:lpstr>
      <vt:lpstr>Ämneslärarutbildningen (ÄLU) - sammanhållna programmet vid Lunds universitet </vt:lpstr>
      <vt:lpstr>VFU-studenter från LU</vt:lpstr>
      <vt:lpstr>Kompletterande pedagogisk utbildning (KPU) vid Lunds universitet </vt:lpstr>
      <vt:lpstr>VFU som kurs</vt:lpstr>
      <vt:lpstr>Hur förbereds studenterna inför VFU:n?</vt:lpstr>
      <vt:lpstr>Underlag för VFU-bedömning</vt:lpstr>
      <vt:lpstr>VFU-besök: Lektionsbesök och trepartssamtal</vt:lpstr>
      <vt:lpstr>Trepartssamtal</vt:lpstr>
      <vt:lpstr>VFU-rapporten – 3 delar</vt:lpstr>
      <vt:lpstr>VFU-bedömning 3 kunskapsområden: </vt:lpstr>
      <vt:lpstr>Underkänd VFU</vt:lpstr>
      <vt:lpstr>Dokument och info till VFU-handledare</vt:lpstr>
      <vt:lpstr>Utbildningens förväntan vad gäller antal lektioner, auskultation mm </vt:lpstr>
      <vt:lpstr>VFU i snittet mellan målstyrt och professionellt lärande</vt:lpstr>
      <vt:lpstr>Avslutningsbild, endast logotyp</vt:lpstr>
      <vt:lpstr>VFU 1</vt:lpstr>
      <vt:lpstr>VFU 2:</vt:lpstr>
      <vt:lpstr>VFU 3:</vt:lpstr>
      <vt:lpstr>VFU-lärarna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VFU-handledarutbildning, dagens schema</dc:title>
  <dc:subject/>
  <dc:creator>Microsoft Office User</dc:creator>
  <cp:keywords/>
  <dc:description/>
  <cp:lastModifiedBy>Helena Hörvin Billsten</cp:lastModifiedBy>
  <cp:revision>56</cp:revision>
  <dcterms:created xsi:type="dcterms:W3CDTF">2021-08-09T12:38:43Z</dcterms:created>
  <dcterms:modified xsi:type="dcterms:W3CDTF">2024-09-27T13:17:43Z</dcterms:modified>
  <cp:category/>
</cp:coreProperties>
</file>