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63" r:id="rId2"/>
    <p:sldId id="290" r:id="rId3"/>
    <p:sldId id="289" r:id="rId4"/>
    <p:sldId id="266" r:id="rId5"/>
    <p:sldId id="265" r:id="rId6"/>
    <p:sldId id="264" r:id="rId7"/>
    <p:sldId id="258" r:id="rId8"/>
    <p:sldId id="330" r:id="rId9"/>
    <p:sldId id="268" r:id="rId10"/>
    <p:sldId id="269" r:id="rId11"/>
    <p:sldId id="325" r:id="rId12"/>
    <p:sldId id="328" r:id="rId13"/>
    <p:sldId id="281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556" autoAdjust="0"/>
    <p:restoredTop sz="53394" autoAdjust="0"/>
  </p:normalViewPr>
  <p:slideViewPr>
    <p:cSldViewPr snapToGrid="0" snapToObjects="1">
      <p:cViewPr>
        <p:scale>
          <a:sx n="50" d="100"/>
          <a:sy n="50" d="100"/>
        </p:scale>
        <p:origin x="-24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30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EB36E-7ADC-2641-994F-7B4344DAEEAA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D23EA-C03B-7743-822A-9418054B0E8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0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9AF51-6EAB-0845-BD17-F1995C24CECF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B8AEA-4419-8943-BC3F-1F9AE36C96F2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9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63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33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63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632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5BF61-1746-CD45-B89C-D466AA09475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82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1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18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25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93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66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8AEA-4419-8943-BC3F-1F9AE36C96F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25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5153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63EEE9-0A0F-574A-BBC5-023F4A619EE6}" type="slidenum">
              <a:rPr lang="sv-SE" smtClean="0"/>
              <a:t>‹Nr.›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4B19B4-89C5-EF48-86A3-A13C9E48AC15}" type="datetimeFigureOut">
              <a:rPr lang="sv-SE" smtClean="0"/>
              <a:t>17-02-07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hyperlink" Target="mailto:charlotte.lagerholm@uvet.lu.se" TargetMode="External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000" y="1828050"/>
            <a:ext cx="7112000" cy="384055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v-SE" sz="4000" dirty="0">
                <a:solidFill>
                  <a:schemeClr val="bg2">
                    <a:lumMod val="50000"/>
                  </a:schemeClr>
                </a:solidFill>
              </a:rPr>
              <a:t>Representationer </a:t>
            </a:r>
            <a:br>
              <a:rPr lang="sv-SE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v-SE" sz="4000" dirty="0">
                <a:solidFill>
                  <a:schemeClr val="bg2">
                    <a:lumMod val="50000"/>
                  </a:schemeClr>
                </a:solidFill>
              </a:rPr>
              <a:t>och deras användning </a:t>
            </a:r>
            <a:br>
              <a:rPr lang="sv-SE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v-SE" sz="4000" dirty="0">
                <a:solidFill>
                  <a:schemeClr val="bg2">
                    <a:lumMod val="50000"/>
                  </a:schemeClr>
                </a:solidFill>
              </a:rPr>
              <a:t>vid framställning av begrepp </a:t>
            </a:r>
            <a:br>
              <a:rPr lang="sv-SE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v-SE" sz="4000" dirty="0">
                <a:solidFill>
                  <a:schemeClr val="bg2">
                    <a:lumMod val="50000"/>
                  </a:schemeClr>
                </a:solidFill>
              </a:rPr>
              <a:t>i fysikläromedel för högstadiet</a:t>
            </a:r>
            <a:br>
              <a:rPr lang="sv-SE" sz="4000" dirty="0">
                <a:solidFill>
                  <a:schemeClr val="bg2">
                    <a:lumMod val="50000"/>
                  </a:schemeClr>
                </a:solidFill>
              </a:rPr>
            </a:br>
            <a:endParaRPr lang="sv-SE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6" name="Rak 5"/>
          <p:cNvCxnSpPr/>
          <p:nvPr/>
        </p:nvCxnSpPr>
        <p:spPr>
          <a:xfrm>
            <a:off x="0" y="6144343"/>
            <a:ext cx="9144000" cy="368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5744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50804" y="947248"/>
            <a:ext cx="6099361" cy="5580176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sv-SE" sz="2900" dirty="0" smtClean="0"/>
          </a:p>
          <a:p>
            <a:pPr marL="411480" lvl="1" indent="0">
              <a:buNone/>
            </a:pPr>
            <a:endParaRPr lang="sv-SE" sz="2900" dirty="0"/>
          </a:p>
          <a:p>
            <a:pPr marL="114300" indent="0">
              <a:buNone/>
            </a:pPr>
            <a:endParaRPr lang="sv-SE" sz="2900" dirty="0" smtClean="0"/>
          </a:p>
          <a:p>
            <a:pPr marL="114300" indent="0">
              <a:buNone/>
            </a:pPr>
            <a:endParaRPr lang="sv-SE" sz="2900" dirty="0"/>
          </a:p>
          <a:p>
            <a:pPr marL="114300" indent="0">
              <a:buNone/>
            </a:pPr>
            <a:endParaRPr lang="sv-SE" sz="2900" dirty="0" smtClean="0"/>
          </a:p>
          <a:p>
            <a:pPr marL="114300" indent="0">
              <a:buNone/>
            </a:pPr>
            <a:endParaRPr lang="sv-SE" sz="2900" dirty="0" smtClean="0"/>
          </a:p>
          <a:p>
            <a:pPr marL="114300" lvl="0" indent="0">
              <a:buNone/>
            </a:pPr>
            <a:r>
              <a:rPr lang="sv-SE" sz="2400" dirty="0"/>
              <a:t> </a:t>
            </a:r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7" name="Rak 6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53789"/>
              </p:ext>
            </p:extLst>
          </p:nvPr>
        </p:nvGraphicFramePr>
        <p:xfrm>
          <a:off x="616857" y="1259246"/>
          <a:ext cx="7223476" cy="454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869"/>
                <a:gridCol w="1805869"/>
                <a:gridCol w="1805869"/>
                <a:gridCol w="1805869"/>
              </a:tblGrid>
              <a:tr h="650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Syfte med form och funktion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Hjälpa till att skapa en mental modell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Text och figur i närheten av varandra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Text och figur är semantiskt integrerade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50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Dekoration, lägger till utan att stödja texten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Hjälp att skapa en abstrakt modell av begreppet</a:t>
                      </a:r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Under texten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Hänvisning i texten till bilden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Representation, visar direkt det som texten förmedlar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Hjälp att beskriva komplexa processer eller system</a:t>
                      </a:r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Före texten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Engagerande bildtext med t.ex. frågor till läsaren 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78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Organisation, sammanlänkar text och figur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Bredvid texten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50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Tolkning genom att lägga till information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På annan sida än texten</a:t>
                      </a:r>
                    </a:p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50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Transformation, omvandlar till något som är lättare att komma ihåg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946400" y="508000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Delstudie 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12893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6" name="Rak 5"/>
          <p:cNvCxnSpPr/>
          <p:nvPr/>
        </p:nvCxnSpPr>
        <p:spPr>
          <a:xfrm>
            <a:off x="0" y="6144343"/>
            <a:ext cx="9144000" cy="368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60905"/>
              </p:ext>
            </p:extLst>
          </p:nvPr>
        </p:nvGraphicFramePr>
        <p:xfrm>
          <a:off x="685800" y="1397000"/>
          <a:ext cx="7200900" cy="399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  <a:gridCol w="720090"/>
                <a:gridCol w="720090"/>
                <a:gridCol w="720090"/>
                <a:gridCol w="720090"/>
                <a:gridCol w="720090"/>
              </a:tblGrid>
              <a:tr h="419455">
                <a:tc rowSpan="2" gridSpan="2">
                  <a:txBody>
                    <a:bodyPr/>
                    <a:lstStyle/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Text</a:t>
                      </a: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Grafisk representation /bild</a:t>
                      </a: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Matematisk representation</a:t>
                      </a: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698145"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1" dirty="0" smtClean="0">
                          <a:latin typeface="+mn-lt"/>
                        </a:rPr>
                        <a:t>Variation i stil, typsnitt, storlek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1" dirty="0" smtClean="0">
                        <a:latin typeface="+mn-lt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1" dirty="0" smtClean="0">
                          <a:latin typeface="+mn-lt"/>
                        </a:rPr>
                        <a:t>Klargörande text</a:t>
                      </a:r>
                    </a:p>
                    <a:p>
                      <a:endParaRPr lang="sv-SE" sz="1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r>
                        <a:rPr lang="sv-SE" sz="1000" i="1" dirty="0" smtClean="0">
                          <a:latin typeface="+mn-lt"/>
                        </a:rPr>
                        <a:t>Foto </a:t>
                      </a:r>
                      <a:endParaRPr lang="sv-SE" sz="1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r>
                        <a:rPr lang="sv-SE" sz="1000" i="1" dirty="0" smtClean="0">
                          <a:latin typeface="+mn-lt"/>
                        </a:rPr>
                        <a:t>Teckning</a:t>
                      </a:r>
                      <a:endParaRPr lang="sv-SE" sz="1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r>
                        <a:rPr lang="sv-SE" sz="1000" i="1" dirty="0" smtClean="0">
                          <a:latin typeface="+mn-lt"/>
                        </a:rPr>
                        <a:t>Skiss</a:t>
                      </a:r>
                      <a:endParaRPr lang="sv-SE" sz="1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1" dirty="0" smtClean="0">
                        <a:latin typeface="+mn-lt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i="1" dirty="0" smtClean="0">
                        <a:latin typeface="+mn-lt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i="1" dirty="0" smtClean="0">
                          <a:latin typeface="+mn-lt"/>
                        </a:rPr>
                        <a:t>Tabeller</a:t>
                      </a:r>
                    </a:p>
                    <a:p>
                      <a:endParaRPr lang="sv-SE" sz="1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r>
                        <a:rPr lang="sv-SE" sz="1000" i="1" dirty="0" smtClean="0">
                          <a:latin typeface="+mn-lt"/>
                        </a:rPr>
                        <a:t>Diagram </a:t>
                      </a:r>
                      <a:endParaRPr lang="sv-SE" sz="1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endParaRPr lang="sv-SE" sz="1000" i="1" dirty="0" smtClean="0">
                        <a:latin typeface="+mn-lt"/>
                      </a:endParaRPr>
                    </a:p>
                    <a:p>
                      <a:r>
                        <a:rPr lang="sv-SE" sz="1000" i="1" dirty="0" smtClean="0">
                          <a:latin typeface="+mn-lt"/>
                        </a:rPr>
                        <a:t>Formler </a:t>
                      </a:r>
                      <a:endParaRPr lang="sv-SE" sz="1000" i="1" dirty="0">
                        <a:latin typeface="+mn-lt"/>
                      </a:endParaRPr>
                    </a:p>
                  </a:txBody>
                  <a:tcPr/>
                </a:tc>
              </a:tr>
              <a:tr h="580784">
                <a:tc rowSpan="5">
                  <a:txBody>
                    <a:bodyPr/>
                    <a:lstStyle/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endParaRPr lang="sv-SE" sz="1000" b="1" dirty="0" smtClean="0">
                        <a:latin typeface="+mn-lt"/>
                      </a:endParaRPr>
                    </a:p>
                    <a:p>
                      <a:r>
                        <a:rPr lang="sv-SE" sz="1000" b="1" dirty="0" smtClean="0">
                          <a:latin typeface="+mn-lt"/>
                        </a:rPr>
                        <a:t>Titel</a:t>
                      </a:r>
                      <a:endParaRPr lang="sv-SE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1" u="none" strike="noStrike" dirty="0" smtClean="0">
                          <a:solidFill>
                            <a:srgbClr val="191919"/>
                          </a:solidFill>
                          <a:effectLst/>
                          <a:latin typeface="+mn-lt"/>
                        </a:rPr>
                        <a:t>MACRO Fysik 7 -9</a:t>
                      </a: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19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21</a:t>
                      </a:r>
                    </a:p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3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13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0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0</a:t>
                      </a:r>
                    </a:p>
                    <a:p>
                      <a:pPr algn="ctr"/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2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</a:tr>
              <a:tr h="392567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b="0" i="1" u="none" strike="noStrike" dirty="0" err="1" smtClean="0">
                          <a:solidFill>
                            <a:srgbClr val="191919"/>
                          </a:solidFill>
                          <a:effectLst/>
                          <a:latin typeface="+mn-lt"/>
                        </a:rPr>
                        <a:t>Titano</a:t>
                      </a:r>
                      <a:endParaRPr lang="sv-SE" sz="1000" b="0" i="1" u="none" strike="noStrike" dirty="0" smtClean="0">
                        <a:solidFill>
                          <a:srgbClr val="191919"/>
                        </a:solidFill>
                        <a:effectLst/>
                        <a:latin typeface="+mn-lt"/>
                      </a:endParaRPr>
                    </a:p>
                    <a:p>
                      <a:endParaRPr lang="sv-SE" sz="1000" b="0" i="1" u="none" strike="noStrike" dirty="0" smtClean="0">
                        <a:solidFill>
                          <a:srgbClr val="191919"/>
                        </a:solidFill>
                        <a:effectLst/>
                        <a:latin typeface="+mn-lt"/>
                      </a:endParaRP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19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11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7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8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0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0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</a:tr>
              <a:tr h="580784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1" u="none" strike="noStrike" dirty="0" err="1" smtClean="0">
                          <a:solidFill>
                            <a:srgbClr val="191919"/>
                          </a:solidFill>
                          <a:effectLst/>
                          <a:latin typeface="+mn-lt"/>
                        </a:rPr>
                        <a:t>Spectrum</a:t>
                      </a:r>
                      <a:r>
                        <a:rPr lang="sv-SE" sz="1000" b="0" i="1" u="none" strike="noStrike" dirty="0" smtClean="0">
                          <a:solidFill>
                            <a:srgbClr val="191919"/>
                          </a:solidFill>
                          <a:effectLst/>
                          <a:latin typeface="+mn-lt"/>
                        </a:rPr>
                        <a:t> Fysik</a:t>
                      </a: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25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27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3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6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0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</a:txBody>
                  <a:tcPr/>
                </a:tc>
              </a:tr>
              <a:tr h="580784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1" u="none" strike="noStrike" dirty="0" smtClean="0">
                          <a:solidFill>
                            <a:srgbClr val="191919"/>
                          </a:solidFill>
                          <a:effectLst/>
                          <a:latin typeface="+mn-lt"/>
                        </a:rPr>
                        <a:t>PULS Fysik  7-9</a:t>
                      </a: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6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4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5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8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0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</a:tr>
              <a:tr h="580784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i="1" u="none" strike="noStrike" dirty="0" smtClean="0">
                          <a:solidFill>
                            <a:srgbClr val="191919"/>
                          </a:solidFill>
                          <a:effectLst/>
                          <a:latin typeface="+mn-lt"/>
                        </a:rPr>
                        <a:t>Fysik Direkt</a:t>
                      </a:r>
                    </a:p>
                    <a:p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6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6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12</a:t>
                      </a:r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99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6" name="Rak 5"/>
          <p:cNvCxnSpPr/>
          <p:nvPr/>
        </p:nvCxnSpPr>
        <p:spPr>
          <a:xfrm>
            <a:off x="0" y="6144343"/>
            <a:ext cx="9144000" cy="368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7410"/>
            <a:ext cx="8441267" cy="51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61" y="5257858"/>
            <a:ext cx="555061" cy="59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10190" r="11230" b="8363"/>
          <a:stretch>
            <a:fillRect/>
          </a:stretch>
        </p:blipFill>
        <p:spPr bwMode="auto">
          <a:xfrm>
            <a:off x="2163063" y="5223509"/>
            <a:ext cx="574080" cy="62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29" y="5223509"/>
            <a:ext cx="669278" cy="62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00" y="5257857"/>
            <a:ext cx="549039" cy="5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62" y="5274366"/>
            <a:ext cx="1179735" cy="5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0"/>
          <a:stretch>
            <a:fillRect/>
          </a:stretch>
        </p:blipFill>
        <p:spPr bwMode="auto">
          <a:xfrm>
            <a:off x="7001703" y="5257857"/>
            <a:ext cx="1053613" cy="5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450103" y="1845734"/>
            <a:ext cx="442339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Charlotte </a:t>
            </a:r>
            <a:r>
              <a:rPr lang="sv-SE" sz="2200" dirty="0" smtClean="0"/>
              <a:t>Lagerholm</a:t>
            </a:r>
          </a:p>
          <a:p>
            <a:endParaRPr lang="sv-SE" sz="2200" dirty="0"/>
          </a:p>
          <a:p>
            <a:r>
              <a:rPr lang="sv-SE" dirty="0"/>
              <a:t>Forskarskolan CSIS, Lunds universitet</a:t>
            </a:r>
          </a:p>
          <a:p>
            <a:r>
              <a:rPr lang="sv-SE" dirty="0">
                <a:hlinkClick r:id="rId9"/>
              </a:rPr>
              <a:t>charlotte.lagerholm@uvet.lu.se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Handledare: Claes Malmberg, Urban Eriksson</a:t>
            </a:r>
          </a:p>
          <a:p>
            <a:endParaRPr lang="sv-SE" dirty="0"/>
          </a:p>
        </p:txBody>
      </p:sp>
      <p:pic>
        <p:nvPicPr>
          <p:cNvPr id="10" name="Bildobjekt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4" y="228600"/>
            <a:ext cx="868303" cy="601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12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9888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412" y="4120372"/>
            <a:ext cx="1338732" cy="80647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050" y="2332396"/>
            <a:ext cx="1159078" cy="60398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488" y="2157768"/>
            <a:ext cx="1168380" cy="77861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435673" y="4026410"/>
            <a:ext cx="86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srgbClr val="FF6600"/>
                </a:solidFill>
              </a:rPr>
              <a:t>TRYCK</a:t>
            </a:r>
            <a:endParaRPr lang="sv-SE" sz="2000" b="1" dirty="0">
              <a:solidFill>
                <a:srgbClr val="FF6600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496" y="1619820"/>
            <a:ext cx="1181100" cy="965200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767589" y="869709"/>
            <a:ext cx="506708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defTabSz="914400">
              <a:spcBef>
                <a:spcPct val="20000"/>
              </a:spcBef>
              <a:buClr>
                <a:srgbClr val="94C600"/>
              </a:buClr>
            </a:pPr>
            <a:r>
              <a:rPr lang="sv-SE" sz="3200" dirty="0" smtClean="0">
                <a:solidFill>
                  <a:prstClr val="black"/>
                </a:solidFill>
              </a:rPr>
              <a:t>Visuella representationer</a:t>
            </a:r>
            <a:endParaRPr lang="sv-SE" sz="3200" dirty="0">
              <a:solidFill>
                <a:prstClr val="black"/>
              </a:solidFill>
            </a:endParaRPr>
          </a:p>
        </p:txBody>
      </p:sp>
      <p:cxnSp>
        <p:nvCxnSpPr>
          <p:cNvPr id="11" name="Rak 10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989" y="2585020"/>
            <a:ext cx="3821843" cy="1841500"/>
          </a:xfrm>
          <a:prstGeom prst="rect">
            <a:avLst/>
          </a:prstGeom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3899"/>
              </p:ext>
            </p:extLst>
          </p:nvPr>
        </p:nvGraphicFramePr>
        <p:xfrm>
          <a:off x="3664857" y="4523611"/>
          <a:ext cx="1068004" cy="937260"/>
        </p:xfrm>
        <a:graphic>
          <a:graphicData uri="http://schemas.openxmlformats.org/drawingml/2006/table">
            <a:tbl>
              <a:tblPr/>
              <a:tblGrid>
                <a:gridCol w="534002"/>
                <a:gridCol w="53400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HöH (km)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Lufttryck (hPa)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6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7" name="textruta 6"/>
          <p:cNvSpPr txBox="1"/>
          <p:nvPr/>
        </p:nvSpPr>
        <p:spPr>
          <a:xfrm>
            <a:off x="2847808" y="2401721"/>
            <a:ext cx="3236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F6600"/>
                </a:solidFill>
              </a:rPr>
              <a:t>TRYCK</a:t>
            </a:r>
          </a:p>
          <a:p>
            <a:r>
              <a:rPr lang="sv-SE" sz="2400" b="1" dirty="0" smtClean="0">
                <a:solidFill>
                  <a:srgbClr val="FF6600"/>
                </a:solidFill>
                <a:latin typeface="Apple Chancery"/>
                <a:cs typeface="Apple Chancery"/>
              </a:rPr>
              <a:t>Tryck</a:t>
            </a:r>
            <a:endParaRPr lang="sv-SE" sz="3600" b="1" dirty="0">
              <a:solidFill>
                <a:srgbClr val="FF6600"/>
              </a:solidFill>
            </a:endParaRPr>
          </a:p>
          <a:p>
            <a:r>
              <a:rPr lang="sv-SE" sz="6000" b="1" dirty="0" smtClean="0">
                <a:solidFill>
                  <a:srgbClr val="FF6600"/>
                </a:solidFill>
              </a:rPr>
              <a:t>Tryck</a:t>
            </a:r>
          </a:p>
          <a:p>
            <a:r>
              <a:rPr lang="sv-SE" sz="2000" b="1" u="sng" dirty="0" smtClean="0">
                <a:solidFill>
                  <a:srgbClr val="FF6600"/>
                </a:solidFill>
                <a:latin typeface="Avenir Medium"/>
                <a:cs typeface="Avenir Medium"/>
              </a:rPr>
              <a:t>Tryck</a:t>
            </a:r>
            <a:endParaRPr lang="sv-SE" sz="2000" b="1" u="sng" dirty="0">
              <a:solidFill>
                <a:srgbClr val="FF6600"/>
              </a:solidFill>
              <a:latin typeface="Avenir Medium"/>
              <a:cs typeface="Avenir Medium"/>
            </a:endParaRPr>
          </a:p>
          <a:p>
            <a:r>
              <a:rPr lang="sv-SE" sz="3200" b="1" i="1" dirty="0" smtClean="0">
                <a:solidFill>
                  <a:srgbClr val="FF6600"/>
                </a:solidFill>
              </a:rPr>
              <a:t>Tryck</a:t>
            </a:r>
            <a:endParaRPr lang="sv-SE" sz="3200" b="1" i="1" dirty="0">
              <a:solidFill>
                <a:srgbClr val="FF6600"/>
              </a:solidFill>
            </a:endParaRPr>
          </a:p>
          <a:p>
            <a:r>
              <a:rPr lang="sv-SE" sz="2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Tryck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669415" y="1034307"/>
            <a:ext cx="5558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defTabSz="914400">
              <a:spcBef>
                <a:spcPct val="20000"/>
              </a:spcBef>
              <a:buClr>
                <a:srgbClr val="94C600"/>
              </a:buClr>
            </a:pPr>
            <a:r>
              <a:rPr lang="sv-SE" sz="3200" dirty="0"/>
              <a:t>Ord i skriven form kan </a:t>
            </a:r>
            <a:r>
              <a:rPr lang="sv-SE" sz="3200" dirty="0" smtClean="0"/>
              <a:t>representeras på flera olika sätt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7831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4799" y="1421758"/>
            <a:ext cx="7992533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v-SE" sz="4000" b="1" dirty="0" smtClean="0"/>
              <a:t>Syfte</a:t>
            </a:r>
          </a:p>
          <a:p>
            <a:pPr marL="114300" indent="0">
              <a:buNone/>
            </a:pPr>
            <a:endParaRPr lang="sv-SE" sz="1800" dirty="0" smtClean="0"/>
          </a:p>
          <a:p>
            <a:pPr marL="114300" indent="0">
              <a:buNone/>
            </a:pPr>
            <a:r>
              <a:rPr lang="sv-SE" sz="4000" dirty="0"/>
              <a:t>A</a:t>
            </a:r>
            <a:r>
              <a:rPr lang="sv-SE" sz="4000" dirty="0" smtClean="0"/>
              <a:t>tt </a:t>
            </a:r>
            <a:r>
              <a:rPr lang="sv-SE" sz="4000" dirty="0"/>
              <a:t>undersöka </a:t>
            </a:r>
            <a:r>
              <a:rPr lang="sv-SE" sz="4000" dirty="0" smtClean="0"/>
              <a:t>vilka representationer </a:t>
            </a:r>
            <a:r>
              <a:rPr lang="sv-SE" sz="4000" dirty="0"/>
              <a:t>som används </a:t>
            </a:r>
            <a:r>
              <a:rPr lang="sv-SE" sz="4000" dirty="0" smtClean="0"/>
              <a:t>och hur de används när </a:t>
            </a:r>
            <a:r>
              <a:rPr lang="sv-SE" sz="4000" dirty="0"/>
              <a:t>fysikbegrepp relaterade till </a:t>
            </a:r>
            <a:r>
              <a:rPr lang="sv-SE" sz="4000" i="1" dirty="0"/>
              <a:t>tryck</a:t>
            </a:r>
            <a:r>
              <a:rPr lang="sv-SE" sz="4000" dirty="0"/>
              <a:t> behandlas i läroböcker </a:t>
            </a:r>
            <a:endParaRPr lang="sv-SE" sz="4000" dirty="0" smtClean="0"/>
          </a:p>
          <a:p>
            <a:endParaRPr lang="sv-SE" sz="4000" dirty="0"/>
          </a:p>
          <a:p>
            <a:pPr marL="114300" indent="0">
              <a:buNone/>
            </a:pP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7" name="Rak 6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3406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37397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sv-SE" sz="3200" b="1" dirty="0" smtClean="0"/>
              <a:t>Forskningsfrågor</a:t>
            </a:r>
          </a:p>
          <a:p>
            <a:pPr marL="114300" indent="0">
              <a:buNone/>
            </a:pPr>
            <a:endParaRPr lang="sv-SE" sz="2400" b="1" dirty="0"/>
          </a:p>
          <a:p>
            <a:pPr marL="114300" indent="0">
              <a:buNone/>
            </a:pPr>
            <a:r>
              <a:rPr lang="sv-SE" sz="3200" dirty="0" smtClean="0"/>
              <a:t>Vilka </a:t>
            </a:r>
            <a:r>
              <a:rPr lang="sv-SE" sz="3200" dirty="0"/>
              <a:t>typer av representationer används för att presentera begreppet tryck i olika </a:t>
            </a:r>
            <a:r>
              <a:rPr lang="sv-SE" sz="3200" dirty="0" smtClean="0"/>
              <a:t>läromedel och hur ofta används de?</a:t>
            </a:r>
            <a:endParaRPr lang="sv-SE" sz="3200" dirty="0"/>
          </a:p>
          <a:p>
            <a:pPr marL="114300" indent="0">
              <a:buNone/>
            </a:pPr>
            <a:endParaRPr lang="sv-SE" sz="3200" dirty="0"/>
          </a:p>
          <a:p>
            <a:pPr marL="114300" lvl="0" indent="0">
              <a:buNone/>
            </a:pPr>
            <a:r>
              <a:rPr lang="sv-SE" sz="3200" dirty="0"/>
              <a:t>Hur används dessa representationer för att framställa begreppet tryck i läromedel?</a:t>
            </a:r>
          </a:p>
          <a:p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7" name="Rak 6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47563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69414" y="403860"/>
            <a:ext cx="6407785" cy="1143000"/>
          </a:xfrm>
        </p:spPr>
        <p:txBody>
          <a:bodyPr/>
          <a:lstStyle/>
          <a:p>
            <a:r>
              <a:rPr lang="sv-SE" dirty="0">
                <a:latin typeface="+mn-lt"/>
              </a:rPr>
              <a:t>L</a:t>
            </a:r>
            <a:r>
              <a:rPr lang="sv-SE" dirty="0" smtClean="0">
                <a:latin typeface="+mn-lt"/>
              </a:rPr>
              <a:t>äroböcker</a:t>
            </a:r>
            <a:r>
              <a:rPr lang="sv-SE" dirty="0" smtClean="0"/>
              <a:t> i fysik</a:t>
            </a: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138" r="2270" b="3832"/>
          <a:stretch/>
        </p:blipFill>
        <p:spPr bwMode="auto">
          <a:xfrm>
            <a:off x="190979" y="2243106"/>
            <a:ext cx="1478899" cy="18493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2" y="2243105"/>
            <a:ext cx="1260179" cy="184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5258872" y="4324235"/>
            <a:ext cx="1260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dirty="0" smtClean="0"/>
              <a:t>Gleerups – </a:t>
            </a:r>
          </a:p>
          <a:p>
            <a:pPr lvl="0"/>
            <a:r>
              <a:rPr lang="sv-SE" dirty="0" smtClean="0"/>
              <a:t>MAKRO Fysik 7-9 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90979" y="4324235"/>
            <a:ext cx="1478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dirty="0" smtClean="0"/>
              <a:t>Liber – </a:t>
            </a:r>
          </a:p>
          <a:p>
            <a:pPr lvl="0"/>
            <a:r>
              <a:rPr lang="sv-SE" dirty="0" smtClean="0"/>
              <a:t>Spektrum Fysik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1889239" y="4324235"/>
            <a:ext cx="1522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dirty="0" smtClean="0"/>
              <a:t>Natur och kultur – </a:t>
            </a:r>
          </a:p>
          <a:p>
            <a:pPr lvl="0"/>
            <a:r>
              <a:rPr lang="sv-SE" dirty="0" smtClean="0"/>
              <a:t>PULS Fysik 7-9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3642261" y="4324235"/>
            <a:ext cx="1422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dirty="0" err="1" smtClean="0"/>
              <a:t>Sanoma</a:t>
            </a:r>
            <a:r>
              <a:rPr lang="sv-SE" dirty="0" smtClean="0"/>
              <a:t> – </a:t>
            </a:r>
          </a:p>
          <a:p>
            <a:pPr lvl="0"/>
            <a:r>
              <a:rPr lang="sv-SE" dirty="0" smtClean="0"/>
              <a:t>Fysik Direkt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238" y="2243104"/>
            <a:ext cx="1522530" cy="184878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262" y="2243686"/>
            <a:ext cx="1422143" cy="1848786"/>
          </a:xfrm>
          <a:prstGeom prst="rect">
            <a:avLst/>
          </a:prstGeom>
        </p:spPr>
      </p:pic>
      <p:pic>
        <p:nvPicPr>
          <p:cNvPr id="14" name="Bildobjekt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40" y="2243686"/>
            <a:ext cx="1388063" cy="18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6852940" y="4324235"/>
            <a:ext cx="1260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dirty="0" smtClean="0"/>
              <a:t>Gleerups – </a:t>
            </a:r>
          </a:p>
          <a:p>
            <a:pPr lvl="0"/>
            <a:r>
              <a:rPr lang="sv-SE" dirty="0" err="1" smtClean="0"/>
              <a:t>Titano</a:t>
            </a:r>
            <a:r>
              <a:rPr lang="sv-SE" dirty="0" smtClean="0"/>
              <a:t> Fysik </a:t>
            </a:r>
            <a:endParaRPr lang="sv-SE" dirty="0"/>
          </a:p>
        </p:txBody>
      </p:sp>
      <p:cxnSp>
        <p:nvCxnSpPr>
          <p:cNvPr id="18" name="Rak 17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64711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sv-SE" dirty="0" smtClean="0"/>
          </a:p>
          <a:p>
            <a:pPr marL="114300" indent="0">
              <a:buNone/>
            </a:pPr>
            <a:r>
              <a:rPr lang="sv-SE" sz="4000" dirty="0" smtClean="0"/>
              <a:t>Kapitelval – Tryck</a:t>
            </a:r>
          </a:p>
          <a:p>
            <a:pPr marL="114300" indent="0">
              <a:buNone/>
            </a:pPr>
            <a:endParaRPr lang="sv-SE" dirty="0"/>
          </a:p>
          <a:p>
            <a:pPr marL="114300" indent="0">
              <a:buNone/>
            </a:pPr>
            <a:endParaRPr lang="sv-SE" dirty="0" smtClean="0"/>
          </a:p>
          <a:p>
            <a:pPr marL="114300" indent="0">
              <a:buNone/>
            </a:pP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334" y="3602877"/>
            <a:ext cx="5105400" cy="2113955"/>
          </a:xfrm>
          <a:prstGeom prst="rect">
            <a:avLst/>
          </a:prstGeom>
        </p:spPr>
      </p:pic>
      <p:cxnSp>
        <p:nvCxnSpPr>
          <p:cNvPr id="8" name="Rak 7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8770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37397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sv-SE" sz="3200" b="1" dirty="0" smtClean="0"/>
              <a:t>Tvådelad studie</a:t>
            </a:r>
          </a:p>
          <a:p>
            <a:pPr marL="114300" indent="0">
              <a:buNone/>
            </a:pPr>
            <a:endParaRPr lang="sv-SE" sz="3200" b="1" dirty="0"/>
          </a:p>
          <a:p>
            <a:pPr marL="114300" indent="0">
              <a:buNone/>
            </a:pPr>
            <a:r>
              <a:rPr lang="sv-SE" sz="3200" b="1" dirty="0" smtClean="0"/>
              <a:t>	- Det 1</a:t>
            </a:r>
          </a:p>
          <a:p>
            <a:pPr marL="114300" indent="0">
              <a:buNone/>
            </a:pPr>
            <a:r>
              <a:rPr lang="sv-SE" sz="3200" b="1" dirty="0"/>
              <a:t>	</a:t>
            </a:r>
            <a:r>
              <a:rPr lang="sv-SE" sz="3200" b="1" dirty="0" smtClean="0"/>
              <a:t>	Kvantitativ delstudie</a:t>
            </a:r>
          </a:p>
          <a:p>
            <a:pPr marL="114300" indent="0">
              <a:buNone/>
            </a:pPr>
            <a:endParaRPr lang="sv-SE" sz="3200" b="1" dirty="0"/>
          </a:p>
          <a:p>
            <a:pPr marL="114300" indent="0">
              <a:buNone/>
            </a:pPr>
            <a:r>
              <a:rPr lang="sv-SE" sz="3200" b="1" dirty="0" smtClean="0"/>
              <a:t>	 - Del 2</a:t>
            </a:r>
          </a:p>
          <a:p>
            <a:pPr marL="114300" indent="0">
              <a:buNone/>
            </a:pPr>
            <a:r>
              <a:rPr lang="sv-SE" sz="3200" b="1" dirty="0"/>
              <a:t>	</a:t>
            </a:r>
            <a:r>
              <a:rPr lang="sv-SE" sz="3200" b="1" dirty="0" smtClean="0"/>
              <a:t>	Kvalitativ delstudie</a:t>
            </a:r>
            <a:endParaRPr lang="sv-SE" sz="3200" dirty="0"/>
          </a:p>
          <a:p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7" name="Rak 6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70567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640"/>
            <a:ext cx="983615" cy="680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7" name="Rak 6"/>
          <p:cNvCxnSpPr/>
          <p:nvPr/>
        </p:nvCxnSpPr>
        <p:spPr>
          <a:xfrm>
            <a:off x="0" y="6147124"/>
            <a:ext cx="9144000" cy="3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664857" y="6209658"/>
            <a:ext cx="4848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Licentiand: Charlotte Lagerholm, Handledare Claes Malmberg (HH), Urban Eriksson (</a:t>
            </a:r>
            <a:r>
              <a:rPr lang="sv-SE" sz="1000" dirty="0" err="1" smtClean="0"/>
              <a:t>HKr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90863"/>
              </p:ext>
            </p:extLst>
          </p:nvPr>
        </p:nvGraphicFramePr>
        <p:xfrm>
          <a:off x="685800" y="1523774"/>
          <a:ext cx="6959133" cy="375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711"/>
                <a:gridCol w="2319711"/>
                <a:gridCol w="2319711"/>
              </a:tblGrid>
              <a:tr h="1105055"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Text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Grafisk representation /bild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Matematisk representation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505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Variation i stil, typsnitt, storlek</a:t>
                      </a:r>
                    </a:p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Foto </a:t>
                      </a:r>
                    </a:p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Tabeller</a:t>
                      </a:r>
                    </a:p>
                    <a:p>
                      <a:endParaRPr lang="sv-SE" sz="2000" dirty="0"/>
                    </a:p>
                  </a:txBody>
                  <a:tcPr/>
                </a:tc>
              </a:tr>
              <a:tr h="77353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Klargörande text</a:t>
                      </a:r>
                    </a:p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Teckning</a:t>
                      </a:r>
                    </a:p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Diagram </a:t>
                      </a:r>
                    </a:p>
                    <a:p>
                      <a:endParaRPr lang="sv-SE" sz="2000" dirty="0"/>
                    </a:p>
                  </a:txBody>
                  <a:tcPr/>
                </a:tc>
              </a:tr>
              <a:tr h="773539">
                <a:tc>
                  <a:txBody>
                    <a:bodyPr/>
                    <a:lstStyle/>
                    <a:p>
                      <a:endParaRPr lang="sv-S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Skiss</a:t>
                      </a:r>
                      <a:endParaRPr lang="sv-SE" sz="20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Formler </a:t>
                      </a:r>
                    </a:p>
                    <a:p>
                      <a:endParaRPr lang="sv-S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2616200" y="606028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Delstudie 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47367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ränsan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ränsan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Angränsande.thmx</Template>
  <TotalTime>713</TotalTime>
  <Words>581</Words>
  <Application>Microsoft Macintosh PowerPoint</Application>
  <PresentationFormat>Bildspel på skärmen (4:3)</PresentationFormat>
  <Paragraphs>230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Angränsande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Läroböcker i fysik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Charlotte Lagerholm</dc:creator>
  <cp:lastModifiedBy>Charlotte Lagerholm</cp:lastModifiedBy>
  <cp:revision>66</cp:revision>
  <cp:lastPrinted>2017-01-17T12:21:32Z</cp:lastPrinted>
  <dcterms:created xsi:type="dcterms:W3CDTF">2016-12-04T11:06:20Z</dcterms:created>
  <dcterms:modified xsi:type="dcterms:W3CDTF">2017-02-07T11:19:39Z</dcterms:modified>
</cp:coreProperties>
</file>