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98" r:id="rId3"/>
    <p:sldId id="404" r:id="rId4"/>
    <p:sldId id="405" r:id="rId5"/>
    <p:sldId id="406" r:id="rId6"/>
    <p:sldId id="415" r:id="rId7"/>
    <p:sldId id="385" r:id="rId8"/>
    <p:sldId id="393" r:id="rId9"/>
    <p:sldId id="386" r:id="rId10"/>
    <p:sldId id="278" r:id="rId11"/>
    <p:sldId id="395" r:id="rId12"/>
    <p:sldId id="419" r:id="rId13"/>
    <p:sldId id="436" r:id="rId14"/>
    <p:sldId id="280" r:id="rId15"/>
    <p:sldId id="396" r:id="rId16"/>
    <p:sldId id="414" r:id="rId17"/>
    <p:sldId id="422" r:id="rId18"/>
    <p:sldId id="433" r:id="rId19"/>
    <p:sldId id="281" r:id="rId20"/>
    <p:sldId id="387" r:id="rId21"/>
    <p:sldId id="434" r:id="rId22"/>
    <p:sldId id="435" r:id="rId23"/>
    <p:sldId id="412" r:id="rId24"/>
    <p:sldId id="268" r:id="rId25"/>
    <p:sldId id="401" r:id="rId26"/>
    <p:sldId id="402" r:id="rId27"/>
    <p:sldId id="403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llanmörkt format 3 - Dekorfär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llanmörkt format 3 - 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Mörkt format 1 - Dekorfär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Mörkt format 2 - Dekorfärg 5/Dekorfär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Mörkt format 2 - Dekorfärg 3/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örkt format 2 - Dekorfärg 1/Dekorfärg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örkt forma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Mörkt format 1 - Dekorfärg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llanmörkt format 1 - Dekorfär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Ljust format 2 - Dekorfär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25"/>
    <p:restoredTop sz="86429"/>
  </p:normalViewPr>
  <p:slideViewPr>
    <p:cSldViewPr snapToGrid="0" snapToObjects="1" showGuides="1">
      <p:cViewPr varScale="1">
        <p:scale>
          <a:sx n="83" d="100"/>
          <a:sy n="83" d="100"/>
        </p:scale>
        <p:origin x="1008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4DD3-62EE-7048-9559-A20293B3E60D}" type="datetimeFigureOut">
              <a:rPr lang="sv-SE" smtClean="0"/>
              <a:t>2024-09-27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35BF2-85D5-404D-8153-DE011A72B3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10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9711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35BF2-85D5-404D-8153-DE011A72B397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0334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A8EFBAE-371E-E046-8879-6F2B8A74E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761" y="1632438"/>
            <a:ext cx="808477" cy="9932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A3C37CF-2E7F-204C-BAF4-14554C428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3855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>
          <a:xfrm>
            <a:off x="6853855" y="2336984"/>
            <a:ext cx="51460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3854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E67EF931-F7AE-D74F-A8D9-A4EA6F2817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7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DE34647-2FEA-054E-80E8-C0FCC8DEB358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266512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58474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skrymmande grafik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81A3E1B-C332-BE46-9FEB-739A7F90AAC9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99860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1559859"/>
            <a:ext cx="8820000" cy="4560140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2215121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jättemyck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/>
            </a:lvl1pPr>
          </a:lstStyle>
          <a:p>
            <a:r>
              <a:rPr lang="sv-SE" dirty="0"/>
              <a:t>För jättemycket text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9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191643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ör jättemycket tex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E7D8CD1-C060-BC4F-99D0-93925AD78847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188914"/>
            <a:ext cx="10440000" cy="1071086"/>
          </a:xfrm>
        </p:spPr>
        <p:txBody>
          <a:bodyPr bIns="0"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För jättemycket text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00000" y="1259998"/>
            <a:ext cx="10440000" cy="5409089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6"/>
              </a:buClr>
              <a:defRPr>
                <a:solidFill>
                  <a:schemeClr val="bg1"/>
                </a:solidFill>
              </a:defRPr>
            </a:lvl6pPr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129764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ruta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19B9C2-70AA-3747-8E78-329608E61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640" y="4695908"/>
            <a:ext cx="5444360" cy="1389745"/>
          </a:xfrm>
          <a:solidFill>
            <a:schemeClr val="bg1"/>
          </a:solidFill>
        </p:spPr>
        <p:txBody>
          <a:bodyPr wrap="square" lIns="540000" tIns="432000" rIns="360000" bIns="540000">
            <a:spAutoFit/>
          </a:bodyPr>
          <a:lstStyle>
            <a:lvl1pPr>
              <a:lnSpc>
                <a:spcPct val="110000"/>
              </a:lnSpc>
              <a:defRPr sz="2600"/>
            </a:lvl1pPr>
          </a:lstStyle>
          <a:p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402651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rut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bg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9F41AA51-67A4-2E4E-84DA-20E6F94CA6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5613" y="4695908"/>
            <a:ext cx="4116387" cy="1389745"/>
          </a:xfrm>
          <a:solidFill>
            <a:schemeClr val="bg1"/>
          </a:solidFill>
        </p:spPr>
        <p:txBody>
          <a:bodyPr wrap="square" lIns="540000" tIns="432000" rIns="360000" bIns="540000">
            <a:spAutoFit/>
          </a:bodyPr>
          <a:lstStyle>
            <a:lvl1pPr>
              <a:lnSpc>
                <a:spcPct val="110000"/>
              </a:lnSpc>
              <a:defRPr sz="2600"/>
            </a:lvl1pPr>
          </a:lstStyle>
          <a:p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325206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ch kärnfullt budsk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79047"/>
            <a:ext cx="11088000" cy="628057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10000"/>
              </a:lnSpc>
              <a:defRPr sz="40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9541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och kärnfull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29DD6FC-67D4-1147-8BFB-BFE7374E65BA}"/>
              </a:ext>
            </a:extLst>
          </p:cNvPr>
          <p:cNvSpPr/>
          <p:nvPr userDrawn="1"/>
        </p:nvSpPr>
        <p:spPr>
          <a:xfrm>
            <a:off x="192088" y="187656"/>
            <a:ext cx="11807825" cy="64814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6EFEA4A-5ABD-6A4D-88CB-42E58CB1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0" y="2779046"/>
            <a:ext cx="11088000" cy="628057"/>
          </a:xfrm>
        </p:spPr>
        <p:txBody>
          <a:bodyPr bIns="0" anchor="ctr" anchorCtr="0">
            <a:spAutoFit/>
          </a:bodyPr>
          <a:lstStyle>
            <a:lvl1pPr algn="ctr">
              <a:lnSpc>
                <a:spcPct val="11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5044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04D25F2B-1A76-3943-8341-1E952FF295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16388" y="3428997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D971C67A-26E8-0C4A-982B-7B5FF069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325" y="-633945"/>
            <a:ext cx="7350186" cy="369332"/>
          </a:xfrm>
        </p:spPr>
        <p:txBody>
          <a:bodyPr wrap="square" lIns="0" tIns="0" rIns="0" bIns="0">
            <a:sp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21010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B9FAF899-14FA-F046-96DB-82762ED410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0" b="15718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1A56743-FB24-1849-93B5-ADD6F23CD3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4BB7ED9B-1D2D-7541-ABE9-750F505D44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D946A34-F6D8-4B44-9644-EC06EE3B26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48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DB3530F-65D5-CD43-82D8-FBC17205F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168939"/>
            <a:ext cx="3959223" cy="1387559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Använd denna mall när du behöver text i ett kollage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78085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kollage + text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506083C-36FA-EA41-9374-E68FDA30D00D}"/>
              </a:ext>
            </a:extLst>
          </p:cNvPr>
          <p:cNvSpPr/>
          <p:nvPr userDrawn="1"/>
        </p:nvSpPr>
        <p:spPr>
          <a:xfrm>
            <a:off x="4116388" y="3429000"/>
            <a:ext cx="3959224" cy="3240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2">
            <a:extLst>
              <a:ext uri="{FF2B5EF4-FFF2-40B4-BE49-F238E27FC236}">
                <a16:creationId xmlns:a16="http://schemas.microsoft.com/office/drawing/2014/main" id="{3E1C5BC2-1B5A-DA4F-A220-7E22547FE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0" y="4168939"/>
            <a:ext cx="3959223" cy="1387559"/>
          </a:xfrm>
          <a:noFill/>
        </p:spPr>
        <p:txBody>
          <a:bodyPr wrap="square" lIns="468000" rIns="432000" bIns="0" anchor="ctr" anchorCtr="0">
            <a:sp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Använd denna mall när du behöver text i ett kollage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B3015678-1B21-F548-AB9E-9C139C0F75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8AF7B282-EE79-CC45-BF9C-0671C9A487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6388" y="188913"/>
            <a:ext cx="3959224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bild 3">
            <a:extLst>
              <a:ext uri="{FF2B5EF4-FFF2-40B4-BE49-F238E27FC236}">
                <a16:creationId xmlns:a16="http://schemas.microsoft.com/office/drawing/2014/main" id="{F692A12B-7004-EE49-9971-D747A70447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612" y="188913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5" name="Platshållare för bild 3">
            <a:extLst>
              <a:ext uri="{FF2B5EF4-FFF2-40B4-BE49-F238E27FC236}">
                <a16:creationId xmlns:a16="http://schemas.microsoft.com/office/drawing/2014/main" id="{0DB67BB7-8CB4-5046-8AC2-E508709ACA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088" y="3428998"/>
            <a:ext cx="3924300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3">
            <a:extLst>
              <a:ext uri="{FF2B5EF4-FFF2-40B4-BE49-F238E27FC236}">
                <a16:creationId xmlns:a16="http://schemas.microsoft.com/office/drawing/2014/main" id="{7D21BC8F-843D-4545-8437-C52123F55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5612" y="3428999"/>
            <a:ext cx="3924302" cy="3240087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19432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CB9E94-CD43-A846-848D-1D1C817F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325" y="-633945"/>
            <a:ext cx="7350186" cy="369332"/>
          </a:xfrm>
        </p:spPr>
        <p:txBody>
          <a:bodyPr wrap="square" lIns="0" tIns="0" rIns="0" bIns="0">
            <a:sp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6914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04155" y="1670562"/>
            <a:ext cx="5921827" cy="372960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6"/>
            </a:lvl1pPr>
            <a:lvl2pPr>
              <a:defRPr sz="1805"/>
            </a:lvl2pPr>
            <a:lvl3pPr>
              <a:defRPr sz="1604"/>
            </a:lvl3pPr>
            <a:lvl4pPr>
              <a:defRPr sz="1404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242092" y="1670562"/>
            <a:ext cx="3952186" cy="3729603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6"/>
            </a:lvl1pPr>
            <a:lvl2pPr>
              <a:spcAft>
                <a:spcPts val="0"/>
              </a:spcAft>
              <a:buClr>
                <a:schemeClr val="tx2"/>
              </a:buClr>
              <a:defRPr sz="2206"/>
            </a:lvl2pPr>
            <a:lvl3pPr>
              <a:spcAft>
                <a:spcPts val="0"/>
              </a:spcAft>
              <a:buClr>
                <a:schemeClr val="tx2"/>
              </a:buClr>
              <a:defRPr sz="2005"/>
            </a:lvl3pPr>
            <a:lvl4pPr>
              <a:spcAft>
                <a:spcPts val="0"/>
              </a:spcAft>
              <a:buClr>
                <a:schemeClr val="tx2"/>
              </a:buClr>
              <a:defRPr sz="20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sv-SE" dirty="0"/>
              <a:t>Skriv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5" name="Rektangel 4"/>
          <p:cNvSpPr/>
          <p:nvPr userDrawn="1"/>
        </p:nvSpPr>
        <p:spPr bwMode="auto">
          <a:xfrm>
            <a:off x="10273965" y="5396955"/>
            <a:ext cx="1692259" cy="1306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72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5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Bildobjekt 7" descr="Lunds_universitet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7678" y="5588206"/>
            <a:ext cx="1042779" cy="9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09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och punkt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02658" y="1670562"/>
            <a:ext cx="4241801" cy="372960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6"/>
            </a:lvl1pPr>
            <a:lvl2pPr>
              <a:defRPr sz="1805"/>
            </a:lvl2pPr>
            <a:lvl3pPr>
              <a:defRPr sz="1604"/>
            </a:lvl3pPr>
            <a:lvl4pPr>
              <a:defRPr sz="1404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5487476" y="1670561"/>
            <a:ext cx="5706802" cy="3729603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6"/>
            </a:lvl1pPr>
            <a:lvl2pPr>
              <a:spcAft>
                <a:spcPts val="0"/>
              </a:spcAft>
              <a:buClr>
                <a:schemeClr val="tx2"/>
              </a:buClr>
              <a:defRPr sz="2206"/>
            </a:lvl2pPr>
            <a:lvl3pPr>
              <a:spcAft>
                <a:spcPts val="0"/>
              </a:spcAft>
              <a:buClr>
                <a:schemeClr val="tx2"/>
              </a:buClr>
              <a:defRPr sz="2005"/>
            </a:lvl3pPr>
            <a:lvl4pPr>
              <a:spcAft>
                <a:spcPts val="0"/>
              </a:spcAft>
              <a:buClr>
                <a:schemeClr val="tx2"/>
              </a:buClr>
              <a:defRPr sz="20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sv-SE" dirty="0"/>
              <a:t>Skriv 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5" name="Rektangel 4"/>
          <p:cNvSpPr/>
          <p:nvPr userDrawn="1"/>
        </p:nvSpPr>
        <p:spPr bwMode="auto">
          <a:xfrm>
            <a:off x="10273965" y="5396955"/>
            <a:ext cx="1692259" cy="1306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673" tIns="45837" rIns="91673" bIns="4583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72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5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Bildobjekt 7" descr="Lunds_universitet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7678" y="5588206"/>
            <a:ext cx="1042779" cy="9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10" name="Rektangel 2">
            <a:extLst>
              <a:ext uri="{FF2B5EF4-FFF2-40B4-BE49-F238E27FC236}">
                <a16:creationId xmlns:a16="http://schemas.microsoft.com/office/drawing/2014/main" id="{5EA01DBB-6763-8B49-8D7A-51A30C118D29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E33CB63-86C7-464D-8E18-BFC83911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ubrik 1">
            <a:extLst>
              <a:ext uri="{FF2B5EF4-FFF2-40B4-BE49-F238E27FC236}">
                <a16:creationId xmlns:a16="http://schemas.microsoft.com/office/drawing/2014/main" id="{0465E161-D6C8-CE40-80C0-301BFB682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5E9EA6EC-E28E-CD41-8685-F6762D241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C415B4A6-D08E-A042-B618-42DCBA3473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2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2126C620-A434-6F44-8C7F-63061A79B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880" t="26162"/>
          <a:stretch/>
        </p:blipFill>
        <p:spPr>
          <a:xfrm>
            <a:off x="192088" y="188912"/>
            <a:ext cx="11807825" cy="6480175"/>
          </a:xfrm>
          <a:prstGeom prst="rect">
            <a:avLst/>
          </a:prstGeom>
        </p:spPr>
      </p:pic>
      <p:sp>
        <p:nvSpPr>
          <p:cNvPr id="22" name="Rektangel 2">
            <a:extLst>
              <a:ext uri="{FF2B5EF4-FFF2-40B4-BE49-F238E27FC236}">
                <a16:creationId xmlns:a16="http://schemas.microsoft.com/office/drawing/2014/main" id="{1E6DED82-8490-6141-A0AD-5A832A551408}"/>
              </a:ext>
            </a:extLst>
          </p:cNvPr>
          <p:cNvSpPr/>
          <p:nvPr userDrawn="1"/>
        </p:nvSpPr>
        <p:spPr>
          <a:xfrm>
            <a:off x="135627" y="123307"/>
            <a:ext cx="4264252" cy="2566105"/>
          </a:xfrm>
          <a:custGeom>
            <a:avLst/>
            <a:gdLst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4488028 w 4488028"/>
              <a:gd name="connsiteY2" fmla="*/ 2937993 h 2937993"/>
              <a:gd name="connsiteX3" fmla="*/ 0 w 4488028"/>
              <a:gd name="connsiteY3" fmla="*/ 2937993 h 2937993"/>
              <a:gd name="connsiteX4" fmla="*/ 0 w 4488028"/>
              <a:gd name="connsiteY4" fmla="*/ 0 h 2937993"/>
              <a:gd name="connsiteX0" fmla="*/ 0 w 4488028"/>
              <a:gd name="connsiteY0" fmla="*/ 0 h 2937993"/>
              <a:gd name="connsiteX1" fmla="*/ 4488028 w 4488028"/>
              <a:gd name="connsiteY1" fmla="*/ 0 h 2937993"/>
              <a:gd name="connsiteX2" fmla="*/ 0 w 4488028"/>
              <a:gd name="connsiteY2" fmla="*/ 2937993 h 2937993"/>
              <a:gd name="connsiteX3" fmla="*/ 0 w 4488028"/>
              <a:gd name="connsiteY3" fmla="*/ 0 h 293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8028" h="2937993">
                <a:moveTo>
                  <a:pt x="0" y="0"/>
                </a:moveTo>
                <a:lnTo>
                  <a:pt x="4488028" y="0"/>
                </a:lnTo>
                <a:lnTo>
                  <a:pt x="0" y="293799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1000">
                <a:srgbClr val="FFFFFF">
                  <a:alpha val="76000"/>
                </a:srgbClr>
              </a:gs>
              <a:gs pos="50000">
                <a:srgbClr val="FFFFFF">
                  <a:alpha val="0"/>
                </a:srgbClr>
              </a:gs>
            </a:gsLst>
            <a:lin ang="3480000" scaled="0"/>
            <a:tileRect/>
          </a:gra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9CF2729D-ECD9-C649-B375-DDA663FEE4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4283877A-7310-1244-AD34-A2BC6E7F7EC5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latshållare för text 11">
            <a:extLst>
              <a:ext uri="{FF2B5EF4-FFF2-40B4-BE49-F238E27FC236}">
                <a16:creationId xmlns:a16="http://schemas.microsoft.com/office/drawing/2014/main" id="{BB796774-9AC9-EF4E-8A3C-00D83E5A56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810F14E-9B82-AD45-A9ED-99611D37C7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B9A4053-2FB8-3342-B60D-7FC264853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E33CB63-86C7-464D-8E18-BFC83911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6746488" y="1484556"/>
            <a:ext cx="5445512" cy="130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323BAD4B-C876-A947-B84B-70BE804FF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32277" y="1605990"/>
            <a:ext cx="5146058" cy="734110"/>
          </a:xfrm>
        </p:spPr>
        <p:txBody>
          <a:bodyPr bIns="0" anchor="t" anchorCtr="0">
            <a:noAutofit/>
          </a:bodyPr>
          <a:lstStyle>
            <a:lvl1pPr>
              <a:lnSpc>
                <a:spcPct val="100000"/>
              </a:lnSpc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Enradig titel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6EB25FC1-ABE1-A344-8F65-DA7EE26B4227}"/>
              </a:ext>
            </a:extLst>
          </p:cNvPr>
          <p:cNvCxnSpPr>
            <a:cxnSpLocks/>
          </p:cNvCxnSpPr>
          <p:nvPr userDrawn="1"/>
        </p:nvCxnSpPr>
        <p:spPr>
          <a:xfrm>
            <a:off x="7032277" y="2336984"/>
            <a:ext cx="496763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text 11">
            <a:extLst>
              <a:ext uri="{FF2B5EF4-FFF2-40B4-BE49-F238E27FC236}">
                <a16:creationId xmlns:a16="http://schemas.microsoft.com/office/drawing/2014/main" id="{441749B1-2509-2A41-B7FC-7CEED5642D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276" y="2453762"/>
            <a:ext cx="5146059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09784B7-2B3F-1A4D-9027-EAC271866D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0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 3 tvåra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9945810A-D868-894A-8135-2C48517CE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261" t="19608" b="8271"/>
          <a:stretch/>
        </p:blipFill>
        <p:spPr>
          <a:xfrm>
            <a:off x="192088" y="188913"/>
            <a:ext cx="11807825" cy="648017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42E6626-F4CE-8846-81B4-39A44570A0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39" y="353139"/>
            <a:ext cx="808477" cy="993215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C78BE5A-F044-6E4A-86D0-B28B85339425}"/>
              </a:ext>
            </a:extLst>
          </p:cNvPr>
          <p:cNvSpPr/>
          <p:nvPr userDrawn="1"/>
        </p:nvSpPr>
        <p:spPr>
          <a:xfrm>
            <a:off x="5439210" y="1484556"/>
            <a:ext cx="6752790" cy="2592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ubrik 1">
            <a:extLst>
              <a:ext uri="{FF2B5EF4-FFF2-40B4-BE49-F238E27FC236}">
                <a16:creationId xmlns:a16="http://schemas.microsoft.com/office/drawing/2014/main" id="{3B620808-FCD6-A847-A7FA-4CEA2CC82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311" y="1859358"/>
            <a:ext cx="6144864" cy="1292662"/>
          </a:xfrm>
        </p:spPr>
        <p:txBody>
          <a:bodyPr wrap="square" bIns="0" anchor="t" anchorCtr="0">
            <a:spAutoFit/>
          </a:bodyPr>
          <a:lstStyle>
            <a:lvl1pPr>
              <a:lnSpc>
                <a:spcPct val="100000"/>
              </a:lnSpc>
              <a:defRPr sz="4200"/>
            </a:lvl1pPr>
          </a:lstStyle>
          <a:p>
            <a:r>
              <a:rPr lang="sv-SE" dirty="0"/>
              <a:t>Titelsida för </a:t>
            </a:r>
            <a:br>
              <a:rPr lang="sv-SE" dirty="0"/>
            </a:br>
            <a:r>
              <a:rPr lang="sv-SE" dirty="0"/>
              <a:t>tvåradig titel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3382D092-2985-8E41-B909-155C77E15CCE}"/>
              </a:ext>
            </a:extLst>
          </p:cNvPr>
          <p:cNvCxnSpPr>
            <a:cxnSpLocks/>
          </p:cNvCxnSpPr>
          <p:nvPr userDrawn="1"/>
        </p:nvCxnSpPr>
        <p:spPr>
          <a:xfrm>
            <a:off x="5854930" y="3353694"/>
            <a:ext cx="614486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1">
            <a:extLst>
              <a:ext uri="{FF2B5EF4-FFF2-40B4-BE49-F238E27FC236}">
                <a16:creationId xmlns:a16="http://schemas.microsoft.com/office/drawing/2014/main" id="{867F76BB-3A62-0A4A-BB95-F999DE2F25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54313" y="3499576"/>
            <a:ext cx="6145601" cy="34941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 b="1" cap="all" spc="50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Undertext, t ex namn, institution, årtal </a:t>
            </a:r>
            <a:r>
              <a:rPr lang="sv-SE" dirty="0" err="1"/>
              <a:t>etc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8D03AA1-B493-CF43-9DE1-59DA4787B9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475" y="4227755"/>
            <a:ext cx="2817525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BA0ABDCC-D188-2F40-92DB-269FBA094F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F135484C-500B-9E4C-B6F0-E6CD5D0A1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325" y="-633945"/>
            <a:ext cx="7350186" cy="369332"/>
          </a:xfrm>
        </p:spPr>
        <p:txBody>
          <a:bodyPr wrap="square" lIns="0" tIns="0" rIns="0" bIns="0">
            <a:sp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02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F7FFECAB-E5AC-4A4C-A95F-80726D1FE8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2088" y="188913"/>
            <a:ext cx="11807825" cy="6480175"/>
          </a:xfrm>
          <a:solidFill>
            <a:schemeClr val="accent5"/>
          </a:solidFill>
        </p:spPr>
        <p:txBody>
          <a:bodyPr/>
          <a:lstStyle/>
          <a:p>
            <a:r>
              <a:rPr lang="sv-SE" dirty="0"/>
              <a:t>Dra en bild hit för att lägga till en bakgrundsbild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EBAFC8-420B-8142-8D25-7580E64C27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99247"/>
            <a:ext cx="9144000" cy="2948353"/>
          </a:xfrm>
          <a:effectLst/>
        </p:spPr>
        <p:txBody>
          <a:bodyPr bIns="0" anchor="b">
            <a:noAutofit/>
          </a:bodyPr>
          <a:lstStyle>
            <a:lvl1pPr algn="ctr">
              <a:defRPr sz="9600" cap="all" spc="100" baseline="0">
                <a:solidFill>
                  <a:schemeClr val="bg1"/>
                </a:solidFill>
                <a:effectLst>
                  <a:outerShdw blurRad="190500" algn="ctr" rotWithShape="0">
                    <a:prstClr val="black">
                      <a:alpha val="67000"/>
                    </a:prstClr>
                  </a:outerShdw>
                </a:effectLst>
              </a:defRPr>
            </a:lvl1pPr>
          </a:lstStyle>
          <a:p>
            <a:r>
              <a:rPr lang="sv-SE" dirty="0"/>
              <a:t>Lägg till rubrik här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E46E1A1-AC7E-9041-B630-B7BC5AB5BB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80000"/>
            <a:ext cx="9144000" cy="1534886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67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lägga till text</a:t>
            </a:r>
          </a:p>
        </p:txBody>
      </p:sp>
    </p:spTree>
    <p:extLst>
      <p:ext uri="{BB962C8B-B14F-4D97-AF65-F5344CB8AC3E}">
        <p14:creationId xmlns:p14="http://schemas.microsoft.com/office/powerpoint/2010/main" val="243834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EF249A-9390-B74A-A9AA-63DC6BE9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EBD609-C4E6-3548-9EEB-0745E63C9B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20000" y="2159999"/>
            <a:ext cx="8820000" cy="3960000"/>
          </a:xfrm>
        </p:spPr>
        <p:txBody>
          <a:bodyPr/>
          <a:lstStyle>
            <a:lvl7pPr marL="2743200" indent="0">
              <a:buNone/>
              <a:defRPr/>
            </a:lvl7pPr>
          </a:lstStyle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27636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A9A7386-F759-0E42-A82F-00906141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  <a:prstGeom prst="rect">
            <a:avLst/>
          </a:prstGeom>
        </p:spPr>
        <p:txBody>
          <a:bodyPr vert="horz" lIns="0" tIns="0" rIns="0" bIns="288000" rtlCol="0" anchor="b" anchorCtr="0">
            <a:normAutofit/>
          </a:bodyPr>
          <a:lstStyle/>
          <a:p>
            <a:r>
              <a:rPr lang="sv-SE" dirty="0"/>
              <a:t>Klicka här för att ändra mall </a:t>
            </a:r>
            <a:br>
              <a:rPr lang="sv-SE" dirty="0"/>
            </a:br>
            <a:r>
              <a:rPr lang="sv-SE" dirty="0"/>
              <a:t>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D065C12-314E-C844-B105-FA43CA3DE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0000" y="2159999"/>
            <a:ext cx="8820000" cy="4351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sv-SE" dirty="0"/>
              <a:t>Brödtext nivå 1</a:t>
            </a:r>
          </a:p>
          <a:p>
            <a:pPr lvl="1"/>
            <a:r>
              <a:rPr lang="sv-SE" dirty="0"/>
              <a:t>Brödtext nivå 2</a:t>
            </a:r>
          </a:p>
          <a:p>
            <a:pPr lvl="2"/>
            <a:r>
              <a:rPr lang="sv-SE" dirty="0"/>
              <a:t>Brödtext nivå 3</a:t>
            </a:r>
          </a:p>
          <a:p>
            <a:pPr lvl="3"/>
            <a:r>
              <a:rPr lang="sv-SE" dirty="0"/>
              <a:t>Brödtext nivå 4</a:t>
            </a:r>
          </a:p>
          <a:p>
            <a:pPr lvl="4"/>
            <a:r>
              <a:rPr lang="sv-SE" dirty="0"/>
              <a:t>Brödtext nivå 5</a:t>
            </a:r>
          </a:p>
          <a:p>
            <a:pPr lvl="5"/>
            <a:r>
              <a:rPr lang="sv-SE" dirty="0"/>
              <a:t>Brödtext nivå 6</a:t>
            </a:r>
          </a:p>
        </p:txBody>
      </p:sp>
    </p:spTree>
    <p:extLst>
      <p:ext uri="{BB962C8B-B14F-4D97-AF65-F5344CB8AC3E}">
        <p14:creationId xmlns:p14="http://schemas.microsoft.com/office/powerpoint/2010/main" val="31512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5" r:id="rId7"/>
    <p:sldLayoutId id="2147483649" r:id="rId8"/>
    <p:sldLayoutId id="2147483650" r:id="rId9"/>
    <p:sldLayoutId id="2147483669" r:id="rId10"/>
    <p:sldLayoutId id="2147483667" r:id="rId11"/>
    <p:sldLayoutId id="2147483670" r:id="rId12"/>
    <p:sldLayoutId id="2147483673" r:id="rId13"/>
    <p:sldLayoutId id="2147483674" r:id="rId14"/>
    <p:sldLayoutId id="2147483657" r:id="rId15"/>
    <p:sldLayoutId id="2147483658" r:id="rId16"/>
    <p:sldLayoutId id="2147483651" r:id="rId17"/>
    <p:sldLayoutId id="2147483671" r:id="rId18"/>
    <p:sldLayoutId id="2147483659" r:id="rId19"/>
    <p:sldLayoutId id="2147483660" r:id="rId20"/>
    <p:sldLayoutId id="2147483672" r:id="rId21"/>
    <p:sldLayoutId id="2147483661" r:id="rId22"/>
    <p:sldLayoutId id="2147483675" r:id="rId23"/>
    <p:sldLayoutId id="214748367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accent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0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1"/>
        </a:buClr>
        <a:buFont typeface="Systemtypsnitt"/>
        <a:buChar char="-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21" userDrawn="1">
          <p15:clr>
            <a:srgbClr val="F26B43"/>
          </p15:clr>
        </p15:guide>
        <p15:guide id="4" pos="7559" userDrawn="1">
          <p15:clr>
            <a:srgbClr val="F26B43"/>
          </p15:clr>
        </p15:guide>
        <p15:guide id="5" pos="2593" userDrawn="1">
          <p15:clr>
            <a:srgbClr val="F26B43"/>
          </p15:clr>
        </p15:guide>
        <p15:guide id="6" pos="5087" userDrawn="1">
          <p15:clr>
            <a:srgbClr val="F26B43"/>
          </p15:clr>
        </p15:guide>
        <p15:guide id="7" orient="horz" pos="4201" userDrawn="1">
          <p15:clr>
            <a:srgbClr val="F26B43"/>
          </p15:clr>
        </p15:guide>
        <p15:guide id="8" orient="horz" pos="1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uvet.se/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Helena.horvin_billsten@uvet.lu.se" TargetMode="External"/><Relationship Id="rId2" Type="http://schemas.openxmlformats.org/officeDocument/2006/relationships/hyperlink" Target="mailto:Suzana.ristic@uvet.lu.se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ABF359E7-035B-8140-B6CC-39AE1246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855" y="1605990"/>
            <a:ext cx="5146058" cy="554504"/>
          </a:xfrm>
        </p:spPr>
        <p:txBody>
          <a:bodyPr/>
          <a:lstStyle/>
          <a:p>
            <a:r>
              <a:rPr lang="sv-SE" sz="3600" dirty="0"/>
              <a:t>Handledarinfo VFU 3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8EBBE14D-3455-DC4F-9CD1-23C1CF945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3854" y="2357717"/>
            <a:ext cx="5146059" cy="830153"/>
          </a:xfrm>
        </p:spPr>
        <p:txBody>
          <a:bodyPr/>
          <a:lstStyle/>
          <a:p>
            <a:r>
              <a:rPr lang="sv-SE" dirty="0" err="1"/>
              <a:t>helena</a:t>
            </a:r>
            <a:r>
              <a:rPr lang="sv-SE" dirty="0"/>
              <a:t> Hörvin Billsten &amp; Suzana Ristic</a:t>
            </a:r>
          </a:p>
        </p:txBody>
      </p:sp>
    </p:spTree>
    <p:extLst>
      <p:ext uri="{BB962C8B-B14F-4D97-AF65-F5344CB8AC3E}">
        <p14:creationId xmlns:p14="http://schemas.microsoft.com/office/powerpoint/2010/main" val="428316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81D281-EB39-6F4A-BB84-77A5A412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12" y="359999"/>
            <a:ext cx="9731788" cy="1800000"/>
          </a:xfrm>
        </p:spPr>
        <p:txBody>
          <a:bodyPr>
            <a:normAutofit/>
          </a:bodyPr>
          <a:lstStyle/>
          <a:p>
            <a:r>
              <a:rPr lang="sv-SE" dirty="0"/>
              <a:t>VFU-besök: Lektionsbesök och trepartssamtal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B57CEA-3335-DA4B-8982-2F8C774A4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Läggs ofta mot slutet av </a:t>
            </a:r>
            <a:r>
              <a:rPr lang="sv-SE" dirty="0" err="1"/>
              <a:t>VFU:n</a:t>
            </a:r>
            <a:r>
              <a:rPr lang="sv-SE" dirty="0"/>
              <a:t>, men bokas in i början av </a:t>
            </a:r>
            <a:r>
              <a:rPr lang="sv-SE" dirty="0" err="1"/>
              <a:t>VFU:n</a:t>
            </a:r>
            <a:endParaRPr lang="sv-SE" dirty="0"/>
          </a:p>
          <a:p>
            <a:r>
              <a:rPr lang="sv-SE" dirty="0"/>
              <a:t>Inför besöket ska studenten skickat in en s.k. Detaljerad lektionsplanering </a:t>
            </a:r>
          </a:p>
          <a:p>
            <a:r>
              <a:rPr lang="sv-SE" dirty="0"/>
              <a:t>Besökande VFU-lärare och VFU-handledaren sitter med på en lektion som planeras och ges av studenten</a:t>
            </a:r>
          </a:p>
          <a:p>
            <a:r>
              <a:rPr lang="sv-SE" dirty="0"/>
              <a:t>Därefter det s.k. Trepartssamtalet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8342375-A6D4-BE81-7F0B-FE554A47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39" y="4154309"/>
            <a:ext cx="3430949" cy="25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6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D9A056-9EA5-3198-37D5-7721B207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388119"/>
          </a:xfrm>
        </p:spPr>
        <p:txBody>
          <a:bodyPr/>
          <a:lstStyle/>
          <a:p>
            <a:r>
              <a:rPr lang="sv-SE" dirty="0"/>
              <a:t>Trepartssamtal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1A6F37-4409-CC0D-9636-68B6E1B7B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613648"/>
            <a:ext cx="9690846" cy="4506352"/>
          </a:xfrm>
        </p:spPr>
        <p:txBody>
          <a:bodyPr>
            <a:normAutofit fontScale="92500"/>
          </a:bodyPr>
          <a:lstStyle/>
          <a:p>
            <a:r>
              <a:rPr lang="sv-SE" dirty="0"/>
              <a:t>Samtal mellan student, VFU-handledare och VFU-lärare där alla ska komma till tals men </a:t>
            </a:r>
            <a:r>
              <a:rPr lang="sv-SE" u="sng" dirty="0"/>
              <a:t>VFU-läraren sköter dokumentation</a:t>
            </a:r>
          </a:p>
          <a:p>
            <a:r>
              <a:rPr lang="sv-SE" dirty="0"/>
              <a:t>45-60 min</a:t>
            </a:r>
          </a:p>
          <a:p>
            <a:r>
              <a:rPr lang="sv-SE" dirty="0"/>
              <a:t>Inleds gärna med en kort diskussion mellan VFU-handledare och VFU-lärare (10 min)</a:t>
            </a:r>
          </a:p>
          <a:p>
            <a:r>
              <a:rPr lang="sv-SE" dirty="0"/>
              <a:t>Därefter lektionsreflektion: vad gick bra, vad kunde gjorts annorlunda</a:t>
            </a:r>
            <a:r>
              <a:rPr lang="sv-SE" dirty="0">
                <a:sym typeface="Wingdings" panose="05000000000000000000" pitchFamily="2" charset="2"/>
              </a:rPr>
              <a:t> styrkor + förbättringsområden (formativt)</a:t>
            </a:r>
          </a:p>
          <a:p>
            <a:r>
              <a:rPr lang="sv-SE" dirty="0">
                <a:sym typeface="Wingdings" panose="05000000000000000000" pitchFamily="2" charset="2"/>
              </a:rPr>
              <a:t>Diskussion av måluppfyllelse och vad som ev. behöver kompletteras i VFU-rapporten (examinerande) </a:t>
            </a:r>
          </a:p>
          <a:p>
            <a:r>
              <a:rPr lang="sv-SE" dirty="0"/>
              <a:t>VFU-läraren gör en kortfattad dokumentation av VFU-besöket som i slutändan sammanfogas till VFU-rapporten som studenten lämnar in efter avslutad VFU.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295B6BA-D9F8-C9ED-2966-C0DEA2B0B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9422" y="157869"/>
            <a:ext cx="2055485" cy="137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2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EC415D-D4E5-E2DF-9AB8-DABF005A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413" y="1157431"/>
            <a:ext cx="7189868" cy="914637"/>
          </a:xfrm>
        </p:spPr>
        <p:txBody>
          <a:bodyPr>
            <a:normAutofit fontScale="90000"/>
          </a:bodyPr>
          <a:lstStyle/>
          <a:p>
            <a:r>
              <a:rPr lang="sv-SE" dirty="0"/>
              <a:t>VFU-rapporten – 3 delar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638B17-B462-5E6F-A721-5A2D12506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582" y="2072068"/>
            <a:ext cx="8589818" cy="4236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607" dirty="0"/>
              <a:t>Inleds med tre kategorier kopplat till kursmålen där studenten ska visa på måluppfyllelse:</a:t>
            </a:r>
          </a:p>
          <a:p>
            <a:pPr marL="343792" indent="-343792">
              <a:buFontTx/>
              <a:buChar char="-"/>
            </a:pPr>
            <a:r>
              <a:rPr lang="sv-SE" sz="2406" b="1" i="1" dirty="0"/>
              <a:t>Kategori 1: </a:t>
            </a:r>
            <a:r>
              <a:rPr lang="sv-SE" sz="2406" i="1" dirty="0"/>
              <a:t>Planering, genomförande och utvärdering av undervisning</a:t>
            </a:r>
          </a:p>
          <a:p>
            <a:pPr marL="343792" indent="-343792">
              <a:buFontTx/>
              <a:buChar char="-"/>
            </a:pPr>
            <a:r>
              <a:rPr lang="sv-SE" sz="2406" b="1" i="1" dirty="0"/>
              <a:t>Kategori 2: </a:t>
            </a:r>
            <a:r>
              <a:rPr lang="sv-SE" sz="2406" i="1" dirty="0"/>
              <a:t>Analys och reflektion kopplad till den egna lärarrollen</a:t>
            </a:r>
          </a:p>
          <a:p>
            <a:pPr marL="343792" indent="-343792">
              <a:buFontTx/>
              <a:buChar char="-"/>
            </a:pPr>
            <a:r>
              <a:rPr lang="sv-SE" sz="2406" b="1" i="1" dirty="0"/>
              <a:t>Kategori 3: </a:t>
            </a:r>
            <a:r>
              <a:rPr lang="sv-SE" sz="2406" i="1" dirty="0"/>
              <a:t>Värdegrundsarbete och interaktion med elever, kollegor och andra berörda inom verksamheten</a:t>
            </a:r>
          </a:p>
          <a:p>
            <a:pPr marL="0" indent="0">
              <a:buNone/>
            </a:pPr>
            <a:r>
              <a:rPr lang="sv-SE" sz="2607" dirty="0"/>
              <a:t>Därefter kommer VFU-handledarens utlåtande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3B3A00-A49E-8EC1-871F-2EC560DA5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904" y="83133"/>
            <a:ext cx="2148596" cy="21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3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392E746E-7CE3-748D-BC66-FADA24EDB5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599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91AC66-E5A0-CD44-A8A7-66454816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800000"/>
          </a:xfrm>
        </p:spPr>
        <p:txBody>
          <a:bodyPr anchor="b">
            <a:normAutofit/>
          </a:bodyPr>
          <a:lstStyle/>
          <a:p>
            <a:r>
              <a:rPr lang="sv-SE"/>
              <a:t>VFU-bedömning 3 kunskapsområden:</a:t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CE2E88-428C-D24B-9238-A733266A6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4155" y="1670562"/>
            <a:ext cx="5921827" cy="3729603"/>
          </a:xfrm>
        </p:spPr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sv-SE" dirty="0"/>
              <a:t>Genomförande av undervisning och övriga läraruppgifter – handledarens input</a:t>
            </a:r>
          </a:p>
          <a:p>
            <a:pPr marL="457200" lvl="0" indent="-457200">
              <a:buFont typeface="+mj-lt"/>
              <a:buAutoNum type="arabicPeriod"/>
            </a:pPr>
            <a:r>
              <a:rPr lang="sv-SE" dirty="0"/>
              <a:t>Analys och reflektion kring den egna utvecklingen – handledarens input</a:t>
            </a:r>
          </a:p>
          <a:p>
            <a:pPr marL="180000" lvl="1" indent="0">
              <a:buNone/>
            </a:pPr>
            <a:endParaRPr lang="sv-SE" sz="2206"/>
          </a:p>
          <a:p>
            <a:pPr marL="457200" lvl="0" indent="-457200">
              <a:buFont typeface="+mj-lt"/>
              <a:buAutoNum type="arabicPeriod"/>
            </a:pPr>
            <a:r>
              <a:rPr lang="sv-SE" dirty="0"/>
              <a:t>Förtrogenhet med styrdokument och teoretisk förankring (vetenskapligt grund) 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C1E1B8C-BE0D-363D-9A09-CEFF1E850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41" r="13141" b="-2"/>
          <a:stretch/>
        </p:blipFill>
        <p:spPr>
          <a:xfrm>
            <a:off x="7242092" y="1670562"/>
            <a:ext cx="3952186" cy="3729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9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C9D854-BFDC-0365-D351-4D531A7A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533" y="359999"/>
            <a:ext cx="9559467" cy="1130134"/>
          </a:xfrm>
        </p:spPr>
        <p:txBody>
          <a:bodyPr/>
          <a:lstStyle/>
          <a:p>
            <a:r>
              <a:rPr lang="sv-SE" dirty="0"/>
              <a:t>Underkänd VFU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433E0A-6840-BB6D-527A-230660CBE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422" y="1643292"/>
            <a:ext cx="9559467" cy="454161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Vid risk för underkänd VFU (frånvaro, svårigheter i yrkesutövandet, </a:t>
            </a:r>
            <a:r>
              <a:rPr lang="sv-SE" dirty="0" err="1"/>
              <a:t>etc</a:t>
            </a:r>
            <a:r>
              <a:rPr lang="sv-SE" dirty="0"/>
              <a:t>) </a:t>
            </a:r>
            <a:r>
              <a:rPr lang="sv-SE" dirty="0">
                <a:sym typeface="Wingdings" panose="05000000000000000000" pitchFamily="2" charset="2"/>
              </a:rPr>
              <a:t> VFU-handledare tar skyndsamt</a:t>
            </a:r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</a:rPr>
              <a:t> kontakt med kursansvarig (Helena Hörvin Billsten)</a:t>
            </a:r>
          </a:p>
          <a:p>
            <a:r>
              <a:rPr lang="sv-SE" dirty="0">
                <a:sym typeface="Wingdings" panose="05000000000000000000" pitchFamily="2" charset="2"/>
              </a:rPr>
              <a:t>Kursansvarig bokar fortast möjligt in ett VFU-besök</a:t>
            </a:r>
          </a:p>
          <a:p>
            <a:r>
              <a:rPr lang="sv-SE" dirty="0">
                <a:sym typeface="Wingdings" panose="05000000000000000000" pitchFamily="2" charset="2"/>
              </a:rPr>
              <a:t>Efter VFU-besöket diskuteras måluppfyllelse och en handlingsplan upprättas (vid stora problem kan det bli aktuellt med avbruten VFU)</a:t>
            </a:r>
          </a:p>
          <a:p>
            <a:r>
              <a:rPr lang="sv-SE" dirty="0">
                <a:sym typeface="Wingdings" panose="05000000000000000000" pitchFamily="2" charset="2"/>
              </a:rPr>
              <a:t>Ett ytterligare besök utförs i slutet av </a:t>
            </a:r>
            <a:r>
              <a:rPr lang="sv-SE" dirty="0" err="1">
                <a:sym typeface="Wingdings" panose="05000000000000000000" pitchFamily="2" charset="2"/>
              </a:rPr>
              <a:t>VFU:n</a:t>
            </a:r>
            <a:r>
              <a:rPr lang="sv-SE" dirty="0">
                <a:sym typeface="Wingdings" panose="05000000000000000000" pitchFamily="2" charset="2"/>
              </a:rPr>
              <a:t> (ofta två VFU-lärare)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sv-SE" dirty="0">
                <a:sym typeface="Wingdings" panose="05000000000000000000" pitchFamily="2" charset="2"/>
              </a:rPr>
              <a:t>Om godkänd studenten fortsätter som vanligt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sv-SE" dirty="0">
                <a:sym typeface="Wingdings" panose="05000000000000000000" pitchFamily="2" charset="2"/>
              </a:rPr>
              <a:t>Om underkänd   Hel eller delvis Om-VFU och vid behov ett s.k. avrådande samtal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5AE23B5-B062-8797-20CC-D93A173D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727" y="5214708"/>
            <a:ext cx="2104031" cy="150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6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CA6FD3-D2BC-EB73-C28D-DDC1201C9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3" y="284496"/>
            <a:ext cx="8283196" cy="114273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VFU 3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AD20A62-BCC8-D2E9-C1A8-88FD04313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430"/>
          <a:stretch/>
        </p:blipFill>
        <p:spPr>
          <a:xfrm>
            <a:off x="9963145" y="284496"/>
            <a:ext cx="1616454" cy="1920200"/>
          </a:xfrm>
          <a:prstGeom prst="rect">
            <a:avLst/>
          </a:prstGeom>
          <a:noFill/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2EC213-853D-8272-9043-8B5759A32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6691" y="1780067"/>
            <a:ext cx="8982882" cy="4476867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2"/>
              </a:spcAft>
              <a:buNone/>
            </a:pPr>
            <a:r>
              <a:rPr lang="sv-SE" sz="1805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Fokusområde: S</a:t>
            </a:r>
            <a:r>
              <a:rPr lang="sv-SE" sz="1805" dirty="0">
                <a:latin typeface="Times New Roman" panose="02020603050405020304" pitchFamily="18" charset="0"/>
                <a:ea typeface="Times New Roman" panose="02020603050405020304" pitchFamily="18" charset="0"/>
              </a:rPr>
              <a:t>jälvständighet i planering, undervisning och behov av framtida kompetensutveckling samt </a:t>
            </a:r>
            <a:r>
              <a:rPr lang="sv-SE" sz="180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konflikthantering</a:t>
            </a:r>
          </a:p>
          <a:p>
            <a:pPr marL="0" indent="0">
              <a:lnSpc>
                <a:spcPct val="107000"/>
              </a:lnSpc>
              <a:spcAft>
                <a:spcPts val="802"/>
              </a:spcAft>
              <a:buNone/>
            </a:pPr>
            <a:r>
              <a:rPr lang="sv-SE" sz="180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I VFU-rapporten är det bl.a. uppgifter kopplade till något upplägg av ett större undervisningsområde inom ämnet så vi ser gärna att de får göra detta</a:t>
            </a:r>
          </a:p>
          <a:p>
            <a:pPr marL="0" indent="0">
              <a:lnSpc>
                <a:spcPct val="107000"/>
              </a:lnSpc>
              <a:spcAft>
                <a:spcPts val="802"/>
              </a:spcAft>
              <a:buNone/>
            </a:pPr>
            <a:r>
              <a:rPr lang="sv-SE" sz="180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Utifrån sitt upplägg och undervisning på undervisningsområde ska de beskriva resultatet i stort och dra slutsatser, tillsammans med sin andra undervisning, om sina styrkor och förbättringsområden </a:t>
            </a:r>
            <a:r>
              <a:rPr lang="sv-SE" sz="1805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och sina framtida behov av kompetensutveckling</a:t>
            </a:r>
          </a:p>
          <a:p>
            <a:pPr>
              <a:lnSpc>
                <a:spcPct val="107000"/>
              </a:lnSpc>
              <a:spcAft>
                <a:spcPts val="802"/>
              </a:spcAft>
              <a:buFontTx/>
              <a:buChar char="-"/>
            </a:pPr>
            <a:r>
              <a:rPr lang="sv-SE" sz="1805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VFU-rapporten innehåller också en värdegrundsuppgift, i detta fall en kopplat till konflikthantering (konkret exempel eller strategier för att undvika detta)</a:t>
            </a:r>
          </a:p>
          <a:p>
            <a:pPr>
              <a:lnSpc>
                <a:spcPct val="107000"/>
              </a:lnSpc>
              <a:spcAft>
                <a:spcPts val="802"/>
              </a:spcAft>
              <a:buFontTx/>
              <a:buChar char="-"/>
            </a:pPr>
            <a:r>
              <a:rPr lang="sv-SE" sz="1805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- I VFU-rapporten ska alltid en detaljerad lektionsplanering bifogas</a:t>
            </a:r>
            <a:endParaRPr lang="sv-SE" sz="1805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v-SE" sz="1404" dirty="0"/>
          </a:p>
        </p:txBody>
      </p:sp>
    </p:spTree>
    <p:extLst>
      <p:ext uri="{BB962C8B-B14F-4D97-AF65-F5344CB8AC3E}">
        <p14:creationId xmlns:p14="http://schemas.microsoft.com/office/powerpoint/2010/main" val="332901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2E1BF1-238E-1B41-A380-03C8C7D11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45" y="284496"/>
            <a:ext cx="9206833" cy="114273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Frånvaro under VFU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11E0DA-B541-9E43-A8FA-E21D8B72C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1670561"/>
            <a:ext cx="5763491" cy="449009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400" dirty="0"/>
              <a:t>- Frånvaro anmäles till VFU-handledaren och VFU-ansvariga. Diskutera alltid med VFU-handledaren möjligheten att ta igen de dagar du har varit frånvarande</a:t>
            </a:r>
          </a:p>
          <a:p>
            <a:pPr>
              <a:lnSpc>
                <a:spcPct val="90000"/>
              </a:lnSpc>
            </a:pPr>
            <a:r>
              <a:rPr lang="sv-SE" sz="2400" dirty="0"/>
              <a:t>- Efter mer än 5 dagars frånvaro görs en individuell lösning efter diskussion med VFU-ansvariga. </a:t>
            </a:r>
          </a:p>
          <a:p>
            <a:pPr>
              <a:lnSpc>
                <a:spcPct val="90000"/>
              </a:lnSpc>
            </a:pPr>
            <a:r>
              <a:rPr lang="sv-SE" sz="2400" dirty="0"/>
              <a:t>- VFU-handledare sjuk - rektorn ska sätta in ersättare</a:t>
            </a:r>
          </a:p>
          <a:p>
            <a:pPr>
              <a:lnSpc>
                <a:spcPct val="90000"/>
              </a:lnSpc>
            </a:pPr>
            <a:r>
              <a:rPr lang="sv-SE" sz="2400" dirty="0"/>
              <a:t>- Vikariat utgör </a:t>
            </a:r>
            <a:r>
              <a:rPr lang="sv-SE" sz="2400" i="1" dirty="0"/>
              <a:t>inte</a:t>
            </a:r>
            <a:r>
              <a:rPr lang="sv-SE" sz="2400" dirty="0"/>
              <a:t> VFU</a:t>
            </a:r>
            <a:endParaRPr lang="sv-SE" sz="1504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774AB86-64D4-F5AE-D333-07FBD8CDE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57" r="10046"/>
          <a:stretch/>
        </p:blipFill>
        <p:spPr>
          <a:xfrm>
            <a:off x="7786255" y="1564198"/>
            <a:ext cx="3505717" cy="3095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2282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D2877A-B6CD-A240-AC0F-E9351147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284496"/>
            <a:ext cx="9040578" cy="114273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VFU handledarens roll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4FA204-3BEF-BD41-A8DF-1A58935A2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800" y="1670562"/>
            <a:ext cx="9966036" cy="411632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1704" dirty="0"/>
              <a:t>- planerar VFU-perioden tillsammans med studenten utifrån VFU-kursens kursmål</a:t>
            </a:r>
          </a:p>
          <a:p>
            <a:pPr>
              <a:lnSpc>
                <a:spcPct val="90000"/>
              </a:lnSpc>
            </a:pPr>
            <a:r>
              <a:rPr lang="sv-SE" sz="1704" dirty="0"/>
              <a:t>- fungerar som studentens stöd och reflektionspartner under VFU-perioden </a:t>
            </a:r>
          </a:p>
          <a:p>
            <a:pPr>
              <a:lnSpc>
                <a:spcPct val="90000"/>
              </a:lnSpc>
            </a:pPr>
            <a:r>
              <a:rPr lang="sv-SE" sz="1704" dirty="0"/>
              <a:t>- ska ha handledningssamtal regelbundet med studenten (gärna 1 h/vecka vid bestämd tid + lite snabb info efter hållen lektion)</a:t>
            </a:r>
          </a:p>
          <a:p>
            <a:pPr>
              <a:lnSpc>
                <a:spcPct val="90000"/>
              </a:lnSpc>
            </a:pPr>
            <a:r>
              <a:rPr lang="sv-SE" sz="1704" dirty="0"/>
              <a:t>- ska medverka vid VFU-besöket, dvs vid lektionsbesök och trepartssamtal</a:t>
            </a:r>
          </a:p>
          <a:p>
            <a:pPr>
              <a:lnSpc>
                <a:spcPct val="90000"/>
              </a:lnSpc>
            </a:pPr>
            <a:r>
              <a:rPr lang="sv-SE" sz="1704" dirty="0"/>
              <a:t>- ger vid VFU-periodens slut input om studentens förmågor på följande områden:</a:t>
            </a:r>
          </a:p>
          <a:p>
            <a:pPr marL="286493" indent="-286493">
              <a:lnSpc>
                <a:spcPct val="90000"/>
              </a:lnSpc>
              <a:buFontTx/>
              <a:buChar char="-"/>
            </a:pPr>
            <a:r>
              <a:rPr lang="sv-SE" sz="1704" dirty="0">
                <a:sym typeface="Wingdings" panose="05000000000000000000" pitchFamily="2" charset="2"/>
              </a:rPr>
              <a:t>Undervisning + andra läraruppgifter</a:t>
            </a:r>
          </a:p>
          <a:p>
            <a:pPr marL="286493" indent="-286493">
              <a:lnSpc>
                <a:spcPct val="90000"/>
              </a:lnSpc>
              <a:buFontTx/>
              <a:buChar char="-"/>
            </a:pPr>
            <a:r>
              <a:rPr lang="sv-SE" sz="1704" dirty="0"/>
              <a:t>Reflektionsförmåga hos studenten kopplat till lärarrollen</a:t>
            </a:r>
          </a:p>
          <a:p>
            <a:pPr marL="286493" indent="-286493">
              <a:lnSpc>
                <a:spcPct val="90000"/>
              </a:lnSpc>
              <a:buFontTx/>
              <a:buChar char="-"/>
            </a:pPr>
            <a:r>
              <a:rPr lang="sv-SE" sz="1704" dirty="0"/>
              <a:t>Interaktion med elever och kollegor </a:t>
            </a:r>
          </a:p>
          <a:p>
            <a:pPr>
              <a:lnSpc>
                <a:spcPct val="90000"/>
              </a:lnSpc>
            </a:pPr>
            <a:r>
              <a:rPr lang="sv-SE" sz="1704" dirty="0">
                <a:sym typeface="Wingdings" panose="05000000000000000000" pitchFamily="2" charset="2"/>
              </a:rPr>
              <a:t></a:t>
            </a:r>
            <a:r>
              <a:rPr lang="sv-SE" sz="1704" dirty="0"/>
              <a:t> är </a:t>
            </a:r>
            <a:r>
              <a:rPr lang="sv-SE" sz="1704" u="sng" dirty="0"/>
              <a:t>ej examinator</a:t>
            </a:r>
          </a:p>
          <a:p>
            <a:pPr>
              <a:lnSpc>
                <a:spcPct val="90000"/>
              </a:lnSpc>
            </a:pPr>
            <a:endParaRPr lang="sv-SE" sz="1704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B8673CF-491F-0DBF-40D8-8DB761F3B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853" y="372872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9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0648D7-79C0-E047-8B95-60CB721C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1" y="359999"/>
            <a:ext cx="10039927" cy="1025456"/>
          </a:xfrm>
        </p:spPr>
        <p:txBody>
          <a:bodyPr>
            <a:normAutofit/>
          </a:bodyPr>
          <a:lstStyle/>
          <a:p>
            <a:r>
              <a:rPr lang="sv-SE" sz="2800" dirty="0"/>
              <a:t>Utbildningens förväntan vad gäller antal lektioner, auskultation mm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9EDF956-86DB-D841-A698-E633F7886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981" y="1311564"/>
            <a:ext cx="9581019" cy="4808435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Heltid (40 h arbetsvecka) </a:t>
            </a:r>
            <a:r>
              <a:rPr lang="sv-SE" dirty="0">
                <a:sym typeface="Wingdings" panose="05000000000000000000" pitchFamily="2" charset="2"/>
              </a:rPr>
              <a:t> 360 h</a:t>
            </a:r>
          </a:p>
          <a:p>
            <a:r>
              <a:rPr lang="sv-SE" dirty="0">
                <a:sym typeface="Wingdings" panose="05000000000000000000" pitchFamily="2" charset="2"/>
              </a:rPr>
              <a:t> 50 – 75 % av en heltidstjänst vad gäller undervisning (minst 50 h)</a:t>
            </a:r>
          </a:p>
          <a:p>
            <a:pPr>
              <a:buFontTx/>
              <a:buChar char="-"/>
            </a:pPr>
            <a:r>
              <a:rPr lang="sv-SE" sz="1900" i="1" dirty="0"/>
              <a:t>Verksamheten (VFU-handledares undervisning och grupper, tid på terminen </a:t>
            </a:r>
            <a:r>
              <a:rPr lang="sv-SE" sz="1900" i="1" dirty="0" err="1"/>
              <a:t>etc</a:t>
            </a:r>
            <a:r>
              <a:rPr lang="sv-SE" sz="1900" i="1" dirty="0"/>
              <a:t>)</a:t>
            </a:r>
          </a:p>
          <a:p>
            <a:pPr>
              <a:buFontTx/>
              <a:buChar char="-"/>
            </a:pPr>
            <a:r>
              <a:rPr lang="sv-SE" sz="1900" i="1" dirty="0"/>
              <a:t>Ämnet</a:t>
            </a:r>
          </a:p>
          <a:p>
            <a:pPr marL="0" indent="0">
              <a:buNone/>
            </a:pPr>
            <a:r>
              <a:rPr lang="sv-SE" sz="1900" i="1" dirty="0"/>
              <a:t>- Studenter kan behöva mer tid att förbereda sig och de har andra kursuppgifter bredvid</a:t>
            </a:r>
          </a:p>
          <a:p>
            <a:r>
              <a:rPr lang="sv-SE" dirty="0"/>
              <a:t>Auskultation: ca 25 - 50 h (gärna olika lärare och grupper)</a:t>
            </a:r>
          </a:p>
          <a:p>
            <a:r>
              <a:rPr lang="sv-SE" dirty="0"/>
              <a:t>Planeringstid: Ca 150 h (beroende på paralleller, ämne, område, students förmåga </a:t>
            </a:r>
            <a:r>
              <a:rPr lang="sv-SE" dirty="0" err="1"/>
              <a:t>etc</a:t>
            </a:r>
            <a:r>
              <a:rPr lang="sv-SE" dirty="0"/>
              <a:t>)</a:t>
            </a:r>
          </a:p>
          <a:p>
            <a:r>
              <a:rPr lang="sv-SE" dirty="0"/>
              <a:t>Handledning: ca 10 h</a:t>
            </a:r>
          </a:p>
          <a:p>
            <a:r>
              <a:rPr lang="sv-SE" dirty="0"/>
              <a:t>Kvar blir ca 50 h </a:t>
            </a:r>
            <a:r>
              <a:rPr lang="sv-SE" dirty="0">
                <a:sym typeface="Wingdings" panose="05000000000000000000" pitchFamily="2" charset="2"/>
              </a:rPr>
              <a:t> </a:t>
            </a:r>
            <a:r>
              <a:rPr lang="sv-SE" sz="2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Dessa timmar kan används till konferenser (SKÄL), extra auskultationer, extra undervisning, extra planeringstid, bedömning av elevernas kunskaper, arbete med uppgifter kopplade till VFU-kursen, arbete med andra kursuppgifter, litteraturstudier, elevinteraktion, andrar läraruppgifter som APT </a:t>
            </a:r>
            <a:r>
              <a:rPr lang="sv-SE" sz="2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etc</a:t>
            </a:r>
            <a:endParaRPr lang="sv-SE" sz="2100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D9BBEDC-8368-0AA0-721C-31AC87CCD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921" y="1690256"/>
            <a:ext cx="2044097" cy="15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3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D7FF4D-D903-E887-56AA-57773948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som jobbar med VFU på LU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F79F0A-9297-611E-B4EC-8C9868270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Suzana Ristic – VFU-koordinator</a:t>
            </a:r>
          </a:p>
          <a:p>
            <a:pPr>
              <a:buFontTx/>
              <a:buChar char="-"/>
            </a:pPr>
            <a:r>
              <a:rPr lang="sv-SE" sz="1800" i="1" dirty="0"/>
              <a:t>VFU-placeringar – VFU-handledare</a:t>
            </a:r>
          </a:p>
          <a:p>
            <a:pPr>
              <a:buFontTx/>
              <a:buChar char="-"/>
            </a:pPr>
            <a:r>
              <a:rPr lang="sv-SE" sz="1800" i="1" dirty="0"/>
              <a:t>VFU-lärare</a:t>
            </a:r>
          </a:p>
          <a:p>
            <a:pPr>
              <a:buFontTx/>
              <a:buChar char="-"/>
            </a:pPr>
            <a:r>
              <a:rPr lang="sv-SE" sz="1800" i="1" dirty="0"/>
              <a:t>VFU utomlands</a:t>
            </a:r>
          </a:p>
          <a:p>
            <a:r>
              <a:rPr lang="sv-SE" dirty="0"/>
              <a:t>Helena Hörvin Billsten – Utbildningsledare</a:t>
            </a:r>
          </a:p>
          <a:p>
            <a:pPr>
              <a:buFontTx/>
              <a:buChar char="-"/>
            </a:pPr>
            <a:r>
              <a:rPr lang="sv-SE" sz="1800" i="1" dirty="0"/>
              <a:t>VFU – kursmål och bedömning</a:t>
            </a:r>
          </a:p>
          <a:p>
            <a:pPr>
              <a:buFontTx/>
              <a:buChar char="-"/>
            </a:pPr>
            <a:r>
              <a:rPr lang="sv-SE" sz="1800" i="1" dirty="0"/>
              <a:t>Kursansvarig</a:t>
            </a:r>
          </a:p>
          <a:p>
            <a:pPr>
              <a:buFontTx/>
              <a:buChar char="-"/>
            </a:pPr>
            <a:r>
              <a:rPr lang="sv-SE" sz="1800" i="1" dirty="0"/>
              <a:t>VFU-utvärdering och uppföljning</a:t>
            </a:r>
          </a:p>
          <a:p>
            <a:pPr>
              <a:buFontTx/>
              <a:buChar char="-"/>
            </a:pPr>
            <a:r>
              <a:rPr lang="sv-SE" sz="1800" i="1" dirty="0"/>
              <a:t>VFU-lärare</a:t>
            </a:r>
          </a:p>
          <a:p>
            <a:pPr marL="0" indent="0">
              <a:buNone/>
            </a:pPr>
            <a:r>
              <a:rPr lang="sv-SE" sz="1800" b="1" dirty="0"/>
              <a:t>Institutionen för utbildningsvetenskap = </a:t>
            </a:r>
            <a:r>
              <a:rPr lang="sv-SE" sz="1800" b="1" dirty="0" err="1"/>
              <a:t>uvet</a:t>
            </a:r>
            <a:endParaRPr lang="sv-SE" sz="1800" b="1" dirty="0"/>
          </a:p>
          <a:p>
            <a:pPr marL="0" indent="0">
              <a:buNone/>
            </a:pPr>
            <a:endParaRPr lang="sv-SE" sz="1800" i="1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19B8A6B-42CB-1817-9AB9-1851E3DC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046" y="1954306"/>
            <a:ext cx="4362823" cy="32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31E0A8-6E94-305F-BDDE-F66A99FF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Studentens ansvar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F0442E-67F2-EB8B-C285-8CD55277C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Studenten tar kontakt med sin VFU-handledare och bokar första möte</a:t>
            </a:r>
          </a:p>
          <a:p>
            <a:r>
              <a:rPr lang="sv-SE" dirty="0"/>
              <a:t>Studenten går igenom främst VFU-rapporten med VFU-handledaren</a:t>
            </a:r>
          </a:p>
          <a:p>
            <a:r>
              <a:rPr lang="sv-SE" b="0" i="0" dirty="0">
                <a:effectLst/>
                <a:highlight>
                  <a:srgbClr val="FFFFFF"/>
                </a:highlight>
              </a:rPr>
              <a:t>Studenten ska ha kunskap om innehållet i de dokument som styr VFU</a:t>
            </a:r>
            <a:endParaRPr lang="sv-SE" dirty="0"/>
          </a:p>
          <a:p>
            <a:r>
              <a:rPr lang="sv-SE" dirty="0"/>
              <a:t>Studenten ger, i samråd med VFU-handledare, förslag på VFU-besökstider till VFU-lärare så fort som möjligt</a:t>
            </a:r>
          </a:p>
          <a:p>
            <a:r>
              <a:rPr lang="sv-SE" dirty="0"/>
              <a:t>Studenten har ett giltigt utdrag ut belastningsregistret och följer sekretessen</a:t>
            </a:r>
          </a:p>
          <a:p>
            <a:r>
              <a:rPr lang="sv-SE" dirty="0"/>
              <a:t>Studenten gör VFU på heltid (obligatorisk)</a:t>
            </a:r>
          </a:p>
          <a:p>
            <a:r>
              <a:rPr lang="sv-SE" dirty="0"/>
              <a:t>Studenten deltar </a:t>
            </a:r>
            <a:r>
              <a:rPr lang="sv-SE" b="0" i="0" dirty="0">
                <a:solidFill>
                  <a:srgbClr val="585857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 </a:t>
            </a:r>
            <a:r>
              <a:rPr lang="sv-SE" b="0" i="0" dirty="0">
                <a:effectLst/>
                <a:highlight>
                  <a:srgbClr val="FFFFFF"/>
                </a:highlight>
              </a:rPr>
              <a:t>verksamhetens löpande arbete med bland annat planering, undervisning, bedömning, utvecklingssamtal, utvärdering, arbetslagsträffar, konferenser </a:t>
            </a:r>
            <a:r>
              <a:rPr lang="sv-SE" b="0" i="0" dirty="0" err="1">
                <a:effectLst/>
                <a:highlight>
                  <a:srgbClr val="FFFFFF"/>
                </a:highlight>
              </a:rPr>
              <a:t>etc</a:t>
            </a:r>
            <a:endParaRPr lang="sv-SE" b="0" i="0" dirty="0">
              <a:effectLst/>
              <a:highlight>
                <a:srgbClr val="FFFFFF"/>
              </a:highlight>
            </a:endParaRPr>
          </a:p>
          <a:p>
            <a:r>
              <a:rPr lang="sv-SE" dirty="0">
                <a:highlight>
                  <a:srgbClr val="FFFFFF"/>
                </a:highlight>
              </a:rPr>
              <a:t>Studenten hör av sig omgående till VFU-handledare och VFU-organisationen vid sjukdom eller vid avbruten VFU</a:t>
            </a:r>
            <a:endParaRPr lang="sv-SE" b="0" i="0" dirty="0">
              <a:effectLst/>
              <a:highlight>
                <a:srgbClr val="FFFFFF"/>
              </a:highlight>
            </a:endParaRP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2C44D3A-DD25-E3AB-0E30-F5F6C680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182" y="188914"/>
            <a:ext cx="1751582" cy="131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3014CF-25C1-7C97-F306-A0777705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88" y="359999"/>
            <a:ext cx="9712212" cy="927625"/>
          </a:xfrm>
        </p:spPr>
        <p:txBody>
          <a:bodyPr anchor="b">
            <a:normAutofit/>
          </a:bodyPr>
          <a:lstStyle/>
          <a:p>
            <a:r>
              <a:rPr lang="sv-SE" dirty="0"/>
              <a:t>SKÄL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6E9F38-759B-E20A-3E5B-5E41A8769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4155" y="1670562"/>
            <a:ext cx="5921827" cy="3729603"/>
          </a:xfrm>
        </p:spPr>
        <p:txBody>
          <a:bodyPr>
            <a:normAutofit/>
          </a:bodyPr>
          <a:lstStyle/>
          <a:p>
            <a:r>
              <a:rPr lang="sv-SE" dirty="0"/>
              <a:t>SKÄL – Samarbets-Konferens Ämnes-Lärarutbildningens </a:t>
            </a:r>
          </a:p>
          <a:p>
            <a:r>
              <a:rPr lang="sv-SE" dirty="0"/>
              <a:t>Fredagen den 4/10 kl. 9 – 16 Elite Hotel Lund</a:t>
            </a:r>
          </a:p>
          <a:p>
            <a:r>
              <a:rPr lang="sv-SE" dirty="0"/>
              <a:t>Förmiddag: Praktiknära forskning</a:t>
            </a:r>
          </a:p>
          <a:p>
            <a:r>
              <a:rPr lang="sv-SE" dirty="0"/>
              <a:t>Eftermiddag: VFU</a:t>
            </a:r>
          </a:p>
          <a:p>
            <a:r>
              <a:rPr lang="sv-SE" dirty="0"/>
              <a:t>Föreläsningar blandat med workshops, fika och lunch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1EEF197-24E7-294C-3C79-3E1550B1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32" r="-5" b="-5"/>
          <a:stretch/>
        </p:blipFill>
        <p:spPr>
          <a:xfrm>
            <a:off x="7242092" y="1670562"/>
            <a:ext cx="3952186" cy="3729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258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447DEC-A9EA-43B5-0156-5BA038B4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Dokument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4F08F03-D368-5A7D-878F-E526558C0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Finns på vår hemsida </a:t>
            </a:r>
            <a:r>
              <a:rPr lang="sv-SE" dirty="0">
                <a:hlinkClick r:id="rId2"/>
              </a:rPr>
              <a:t>www.uvet.se</a:t>
            </a:r>
            <a:endParaRPr lang="sv-SE" dirty="0"/>
          </a:p>
          <a:p>
            <a:r>
              <a:rPr lang="sv-SE" dirty="0"/>
              <a:t>Utbildning/Verksamhetsförlagd undervisning/VFU-handledare</a:t>
            </a:r>
          </a:p>
          <a:p>
            <a:pPr>
              <a:buFontTx/>
              <a:buChar char="-"/>
            </a:pPr>
            <a:r>
              <a:rPr lang="sv-SE" dirty="0"/>
              <a:t>Lite allmän info</a:t>
            </a:r>
          </a:p>
          <a:p>
            <a:pPr>
              <a:buFontTx/>
              <a:buChar char="-"/>
            </a:pPr>
            <a:r>
              <a:rPr lang="sv-SE" dirty="0"/>
              <a:t>3 informationsfilmer</a:t>
            </a:r>
          </a:p>
          <a:p>
            <a:pPr>
              <a:buFontTx/>
              <a:buChar char="-"/>
            </a:pPr>
            <a:r>
              <a:rPr lang="sv-SE" dirty="0"/>
              <a:t>Kursplaner</a:t>
            </a:r>
          </a:p>
          <a:p>
            <a:pPr>
              <a:buFontTx/>
              <a:buChar char="-"/>
            </a:pPr>
            <a:r>
              <a:rPr lang="sv-SE" dirty="0"/>
              <a:t>VFU-rapporter</a:t>
            </a:r>
          </a:p>
          <a:p>
            <a:pPr>
              <a:buFontTx/>
              <a:buChar char="-"/>
            </a:pPr>
            <a:r>
              <a:rPr lang="sv-SE" dirty="0"/>
              <a:t>Tips till diskussionsfrågor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028DCD3-51EE-7B51-277C-4627EE0D1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807" y="2771191"/>
            <a:ext cx="2287555" cy="34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4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28855" y="284496"/>
            <a:ext cx="7624523" cy="114273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Frågor?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327190" y="1670562"/>
            <a:ext cx="4383135" cy="3729604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005" dirty="0"/>
              <a:t>För frågor om placering, planering av din VFU, VFU-lärare och VFU utomlands kontaktar ni Suzana Ristic</a:t>
            </a:r>
          </a:p>
          <a:p>
            <a:pPr>
              <a:lnSpc>
                <a:spcPct val="90000"/>
              </a:lnSpc>
            </a:pPr>
            <a:r>
              <a:rPr lang="sv-SE" sz="2005" dirty="0">
                <a:hlinkClick r:id="rId2"/>
              </a:rPr>
              <a:t>suzana.ristic@uvet.lu.se</a:t>
            </a:r>
            <a:endParaRPr lang="sv-SE" sz="2005" dirty="0"/>
          </a:p>
          <a:p>
            <a:pPr>
              <a:lnSpc>
                <a:spcPct val="90000"/>
              </a:lnSpc>
            </a:pPr>
            <a:r>
              <a:rPr lang="sv-SE" sz="2005" dirty="0"/>
              <a:t>046-222 69 53 </a:t>
            </a:r>
          </a:p>
          <a:p>
            <a:pPr>
              <a:lnSpc>
                <a:spcPct val="90000"/>
              </a:lnSpc>
            </a:pPr>
            <a:r>
              <a:rPr lang="sv-SE" sz="2005" dirty="0"/>
              <a:t>För frågor om bedömning, kursmål, kursplaner, problem under din VFU</a:t>
            </a:r>
          </a:p>
          <a:p>
            <a:pPr>
              <a:lnSpc>
                <a:spcPct val="90000"/>
              </a:lnSpc>
            </a:pPr>
            <a:r>
              <a:rPr lang="sv-SE" sz="2005" dirty="0"/>
              <a:t>kontaktar ni Helena Hörvin Billsten </a:t>
            </a:r>
          </a:p>
          <a:p>
            <a:pPr>
              <a:lnSpc>
                <a:spcPct val="90000"/>
              </a:lnSpc>
            </a:pPr>
            <a:r>
              <a:rPr lang="sv-SE" sz="2005" dirty="0">
                <a:hlinkClick r:id="rId3"/>
              </a:rPr>
              <a:t>Helena.horvin_billsten@uvet.lu.se</a:t>
            </a:r>
            <a:endParaRPr lang="sv-SE" sz="2005" dirty="0"/>
          </a:p>
          <a:p>
            <a:pPr>
              <a:lnSpc>
                <a:spcPct val="90000"/>
              </a:lnSpc>
            </a:pPr>
            <a:r>
              <a:rPr lang="sv-SE" sz="2005" dirty="0"/>
              <a:t>046-222 77 18</a:t>
            </a:r>
          </a:p>
          <a:p>
            <a:pPr>
              <a:lnSpc>
                <a:spcPct val="90000"/>
              </a:lnSpc>
            </a:pPr>
            <a:endParaRPr lang="sv-SE" sz="2005" dirty="0"/>
          </a:p>
          <a:p>
            <a:pPr>
              <a:lnSpc>
                <a:spcPct val="90000"/>
              </a:lnSpc>
            </a:pPr>
            <a:endParaRPr lang="sv-SE" sz="2005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9E96D50-1185-8462-CAAA-C8A862DE8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1" r="26934" b="-2"/>
          <a:stretch/>
        </p:blipFill>
        <p:spPr>
          <a:xfrm>
            <a:off x="6944298" y="1670562"/>
            <a:ext cx="2925274" cy="3729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838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7B9D12-E9DA-664A-81DA-DAE45E84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Avslutningsbild, endast logotyp</a:t>
            </a:r>
          </a:p>
        </p:txBody>
      </p:sp>
      <p:pic>
        <p:nvPicPr>
          <p:cNvPr id="3" name="Bildobjekt 2" descr="Lunds universitets logotyp.">
            <a:extLst>
              <a:ext uri="{FF2B5EF4-FFF2-40B4-BE49-F238E27FC236}">
                <a16:creationId xmlns:a16="http://schemas.microsoft.com/office/drawing/2014/main" id="{B9B004CB-9E66-2E4F-902A-D4E52BE8F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70" y="1556181"/>
            <a:ext cx="2150660" cy="2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7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C87569B-543E-BE96-0CEB-57CF7C99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051112"/>
          </a:xfrm>
        </p:spPr>
        <p:txBody>
          <a:bodyPr/>
          <a:lstStyle/>
          <a:p>
            <a:r>
              <a:rPr lang="sv-SE" dirty="0"/>
              <a:t>VFU 1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F2EEA2C-060B-285F-37C5-B8024D88E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7" y="1230490"/>
            <a:ext cx="9855200" cy="488951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Kunskap och förståelse: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diskutera egen undervisning med stöd i relevanta styrdokument (1)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stöd i relevanta styrdokument översiktligt kunna beskriva planerad undervisning i en lektionsplanering (2)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beskriva yrkesrollen och dess relation till elever, kollegor och lokal organisation (3),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Färdighet och förmåga: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använda de i ämnesstudierna utvecklade kunskaperna och färdigheterna i praktiskt lärararbete (4)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identifiera och beskriva olika lärandesituationer (5)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samarbete med handledare kunna planera och genomföra ämnesrelevant och kunskapsutvecklande undervisning (6)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språkligt kommunicera och interagera med eleverna (7),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fungera som ledare i klassrummet (8)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respekt och lyhördhet kunna interagera med eleverna (9)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Värderingsförmåga och förhållningssätt: 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diskutera hur värderingar och normer påverkar undervisning och bemötande av elever (10</a:t>
            </a:r>
            <a:r>
              <a:rPr lang="sv-SE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50293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91A808-34D2-4316-BB7E-409F9CAE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820000" cy="1118845"/>
          </a:xfrm>
        </p:spPr>
        <p:txBody>
          <a:bodyPr/>
          <a:lstStyle/>
          <a:p>
            <a:r>
              <a:rPr lang="sv-SE" dirty="0"/>
              <a:t>VFU 2: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E28D3E-21E5-4EFB-63D6-886A0B595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956" y="1241778"/>
            <a:ext cx="10521244" cy="54412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Kunskap och förståelse: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med fördjupad förståelse redogöra för enskilda elevers förutsättningar för utveckling och lärande (1)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Färdighet och förmåga: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i egen undervisning skapa kunskapsutvecklande lärandesituationer som kommunikativt engagerar eleverna (2)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identifiera och stödja elevers utveckling och lärande utifrån deras individuella förutsättningar (3)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prestera ett förtroendeingivande ledarskap och anpassa ledarstilen till olika elevgrupper (4)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kunna analysera lärandesituationer och reflektera över undervisningens utfall (5)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använda betygssystemet i praktiskt lärararbete (6)</a:t>
            </a:r>
          </a:p>
          <a:p>
            <a:pPr marL="0" indent="0">
              <a:buNone/>
            </a:pP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Värderingsförmåga och förhållningssätt: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kritiskt och reflekterande diskutera den egna professionella rollen med avseende på ämneskunskaper, ämnesdidaktisk kompetens och egen undervisningspraktik (7)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kunna reflektera över eget förhållningssätt och egna tillämpningar av den svenska skolans värdegrund (8).</a:t>
            </a:r>
          </a:p>
        </p:txBody>
      </p:sp>
    </p:spTree>
    <p:extLst>
      <p:ext uri="{BB962C8B-B14F-4D97-AF65-F5344CB8AC3E}">
        <p14:creationId xmlns:p14="http://schemas.microsoft.com/office/powerpoint/2010/main" val="1410363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84804C-6179-02F1-53DE-6879D9AD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00" y="359999"/>
            <a:ext cx="8506133" cy="1062401"/>
          </a:xfrm>
        </p:spPr>
        <p:txBody>
          <a:bodyPr/>
          <a:lstStyle/>
          <a:p>
            <a:r>
              <a:rPr lang="sv-SE" dirty="0"/>
              <a:t>VFU 3: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8E8DD5-A9B6-55AB-439C-23D92C1CC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78" y="1320800"/>
            <a:ext cx="11029244" cy="51772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v-SE" b="1" dirty="0"/>
              <a:t>Kunskap och förståelse</a:t>
            </a:r>
            <a:r>
              <a:rPr lang="sv-SE" dirty="0"/>
              <a:t>:  </a:t>
            </a:r>
          </a:p>
          <a:p>
            <a:r>
              <a:rPr lang="sv-SE" dirty="0"/>
              <a:t>kunna identifiera elevers varierande förutsättningar och utgå från dessa i sin planering (1)</a:t>
            </a:r>
          </a:p>
          <a:p>
            <a:pPr marL="0" indent="0">
              <a:buNone/>
            </a:pPr>
            <a:r>
              <a:rPr lang="sv-SE" dirty="0"/>
              <a:t>• visa god förtrogenhet med skolans styrdokument vid planering av undervisning (2)</a:t>
            </a:r>
          </a:p>
          <a:p>
            <a:pPr marL="0" indent="0">
              <a:buNone/>
            </a:pPr>
            <a:r>
              <a:rPr lang="sv-SE" b="1" dirty="0"/>
              <a:t>Färdighet och förmåga:</a:t>
            </a:r>
          </a:p>
          <a:p>
            <a:pPr marL="0" indent="0">
              <a:buNone/>
            </a:pPr>
            <a:r>
              <a:rPr lang="sv-SE" dirty="0"/>
              <a:t> • kunna självständigt planera och genomföra ämnesrelevant och kunskapsutvecklande undervisning (3)</a:t>
            </a:r>
          </a:p>
          <a:p>
            <a:pPr marL="0" indent="0">
              <a:buNone/>
            </a:pPr>
            <a:r>
              <a:rPr lang="sv-SE" dirty="0"/>
              <a:t> • kunna skapa goda lärandesituationer som engagerar eleverna och tar hänsyn till elevernas varierande förutsättningar (4)</a:t>
            </a:r>
          </a:p>
          <a:p>
            <a:pPr marL="0" indent="0">
              <a:buNone/>
            </a:pPr>
            <a:r>
              <a:rPr lang="sv-SE" dirty="0"/>
              <a:t>• kunna reflektera över sambanden mellan sin egen pedagogiska praktik och elevernas lärande (5)</a:t>
            </a:r>
          </a:p>
          <a:p>
            <a:pPr marL="0" indent="0">
              <a:buNone/>
            </a:pPr>
            <a:r>
              <a:rPr lang="sv-SE" b="1" dirty="0"/>
              <a:t>Värderingsförmåga och förhållningssätt:</a:t>
            </a:r>
          </a:p>
          <a:p>
            <a:pPr marL="0" indent="0">
              <a:buNone/>
            </a:pPr>
            <a:r>
              <a:rPr lang="sv-SE" dirty="0"/>
              <a:t> • kunna värdera lärandesituationer i sin undervisning och dra slutsatser av detta med tanke på fortsatt undervisning (6)</a:t>
            </a:r>
          </a:p>
          <a:p>
            <a:pPr marL="0" indent="0">
              <a:buNone/>
            </a:pPr>
            <a:r>
              <a:rPr lang="sv-SE" dirty="0"/>
              <a:t> • kunna identifiera sina behov av ytterligare kunskaper och kompetens för det pedagogiska arbetet (7),</a:t>
            </a:r>
          </a:p>
          <a:p>
            <a:pPr marL="0" indent="0">
              <a:buNone/>
            </a:pPr>
            <a:r>
              <a:rPr lang="sv-SE" dirty="0"/>
              <a:t> • kunna kritiskt förhålla sig till det egna ledarskapet i relation till konflikthantering och värdegrundsfrågor (8)</a:t>
            </a:r>
          </a:p>
        </p:txBody>
      </p:sp>
    </p:spTree>
    <p:extLst>
      <p:ext uri="{BB962C8B-B14F-4D97-AF65-F5344CB8AC3E}">
        <p14:creationId xmlns:p14="http://schemas.microsoft.com/office/powerpoint/2010/main" val="3422088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3887D1-240B-294F-8D7F-33B6F43A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E1DD82-5C4A-1FA0-42CB-454013A6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Kort allmän info om Lunds universitets ämneslärarutbildning</a:t>
            </a:r>
          </a:p>
          <a:p>
            <a:r>
              <a:rPr lang="sv-SE" dirty="0"/>
              <a:t>Kort allmän info om ”vår” VFU</a:t>
            </a:r>
          </a:p>
          <a:p>
            <a:r>
              <a:rPr lang="sv-SE" dirty="0"/>
              <a:t>Vad gäller allmänt för LU:s VFU</a:t>
            </a:r>
          </a:p>
          <a:p>
            <a:r>
              <a:rPr lang="sv-SE" dirty="0"/>
              <a:t>Vad gäller för </a:t>
            </a:r>
            <a:r>
              <a:rPr lang="sv-SE"/>
              <a:t>VFU 3?</a:t>
            </a:r>
            <a:endParaRPr lang="sv-SE" dirty="0"/>
          </a:p>
          <a:p>
            <a:r>
              <a:rPr lang="sv-SE" dirty="0"/>
              <a:t>Hemsidan och dokument som kan vara bra att gå igenom</a:t>
            </a:r>
          </a:p>
          <a:p>
            <a:r>
              <a:rPr lang="sv-SE" dirty="0"/>
              <a:t>SKÄL-konferensen</a:t>
            </a:r>
          </a:p>
          <a:p>
            <a:r>
              <a:rPr lang="sv-SE" dirty="0"/>
              <a:t>Övrigt och frågor</a:t>
            </a:r>
          </a:p>
        </p:txBody>
      </p:sp>
    </p:spTree>
    <p:extLst>
      <p:ext uri="{BB962C8B-B14F-4D97-AF65-F5344CB8AC3E}">
        <p14:creationId xmlns:p14="http://schemas.microsoft.com/office/powerpoint/2010/main" val="80624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883873-10EA-A506-1EB7-D65DD7F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Ämneslärarutbildningens 3 delar: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2DC46F-E71B-4044-91A4-C9F31BDFE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sv-SE" dirty="0"/>
              <a:t>Ämnesstudier: 2 ämnen </a:t>
            </a:r>
            <a:r>
              <a:rPr lang="sv-SE" dirty="0">
                <a:sym typeface="Wingdings" panose="05000000000000000000" pitchFamily="2" charset="2"/>
              </a:rPr>
              <a:t></a:t>
            </a:r>
            <a:r>
              <a:rPr lang="sv-SE" dirty="0"/>
              <a:t>120/90 </a:t>
            </a:r>
            <a:r>
              <a:rPr lang="sv-SE" dirty="0" err="1"/>
              <a:t>hp</a:t>
            </a:r>
            <a:r>
              <a:rPr lang="sv-SE" dirty="0">
                <a:sym typeface="Wingdings" panose="05000000000000000000" pitchFamily="2" charset="2"/>
              </a:rPr>
              <a:t> ute på ämnesinstitutionerna</a:t>
            </a:r>
            <a:endParaRPr lang="sv-SE" dirty="0"/>
          </a:p>
          <a:p>
            <a:pPr marL="457200" indent="-457200">
              <a:buAutoNum type="arabicParenR"/>
            </a:pPr>
            <a:r>
              <a:rPr lang="sv-SE" dirty="0"/>
              <a:t>Utbildningsvetenskaplig kärna = UVK </a:t>
            </a:r>
            <a:r>
              <a:rPr lang="sv-SE" dirty="0">
                <a:sym typeface="Wingdings" panose="05000000000000000000" pitchFamily="2" charset="2"/>
              </a:rPr>
              <a:t> 60 </a:t>
            </a:r>
            <a:r>
              <a:rPr lang="sv-SE" dirty="0" err="1">
                <a:sym typeface="Wingdings" panose="05000000000000000000" pitchFamily="2" charset="2"/>
              </a:rPr>
              <a:t>hp</a:t>
            </a:r>
            <a:r>
              <a:rPr lang="sv-SE" dirty="0">
                <a:sym typeface="Wingdings" panose="05000000000000000000" pitchFamily="2" charset="2"/>
              </a:rPr>
              <a:t>  </a:t>
            </a:r>
            <a:r>
              <a:rPr lang="sv-SE" dirty="0" err="1">
                <a:sym typeface="Wingdings" panose="05000000000000000000" pitchFamily="2" charset="2"/>
              </a:rPr>
              <a:t>Uvet</a:t>
            </a:r>
            <a:r>
              <a:rPr lang="sv-SE" dirty="0">
                <a:sym typeface="Wingdings" panose="05000000000000000000" pitchFamily="2" charset="2"/>
              </a:rPr>
              <a:t> ansvarar</a:t>
            </a:r>
            <a:endParaRPr lang="sv-SE" dirty="0"/>
          </a:p>
          <a:p>
            <a:pPr marL="457200" indent="-457200">
              <a:buAutoNum type="arabicParenR"/>
            </a:pPr>
            <a:r>
              <a:rPr lang="sv-SE" dirty="0"/>
              <a:t>Verksamhetsförlagd utbildning = VFU </a:t>
            </a:r>
            <a:r>
              <a:rPr lang="sv-SE" dirty="0">
                <a:sym typeface="Wingdings" panose="05000000000000000000" pitchFamily="2" charset="2"/>
              </a:rPr>
              <a:t> 30 </a:t>
            </a:r>
            <a:r>
              <a:rPr lang="sv-SE" dirty="0" err="1">
                <a:sym typeface="Wingdings" panose="05000000000000000000" pitchFamily="2" charset="2"/>
              </a:rPr>
              <a:t>hp</a:t>
            </a:r>
            <a:r>
              <a:rPr lang="sv-SE" dirty="0">
                <a:sym typeface="Wingdings" panose="05000000000000000000" pitchFamily="2" charset="2"/>
              </a:rPr>
              <a:t>  </a:t>
            </a:r>
            <a:r>
              <a:rPr lang="sv-SE" dirty="0" err="1">
                <a:sym typeface="Wingdings" panose="05000000000000000000" pitchFamily="2" charset="2"/>
              </a:rPr>
              <a:t>Uvet</a:t>
            </a:r>
            <a:r>
              <a:rPr lang="sv-SE" dirty="0">
                <a:sym typeface="Wingdings" panose="05000000000000000000" pitchFamily="2" charset="2"/>
              </a:rPr>
              <a:t> ansvarar</a:t>
            </a:r>
          </a:p>
          <a:p>
            <a:pPr marL="457200" indent="-457200">
              <a:buAutoNum type="arabicParenR"/>
            </a:pPr>
            <a:endParaRPr lang="sv-S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Examensmål</a:t>
            </a:r>
          </a:p>
          <a:p>
            <a:pPr marL="0" indent="0">
              <a:buNone/>
            </a:pPr>
            <a:r>
              <a:rPr lang="sv-SE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 ämneslärarexamen ska studenten visa sådan kunskap och förmåga som krävs för att självständigt arbeta som ämneslärare i den verksamhet som utbildningen avser.</a:t>
            </a:r>
            <a:br>
              <a:rPr lang="sv-SE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Studenten ska även visa kunskap och förmåga för annan undervisning för vilken examen enligt gällande föreskrifter kan ge behörighet. </a:t>
            </a:r>
            <a:br>
              <a:rPr lang="sv-SE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b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mål avseende</a:t>
            </a:r>
            <a:b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Kunskap och förståelse</a:t>
            </a:r>
            <a:endParaRPr lang="sv-SE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Färdighet och förmåga</a:t>
            </a:r>
            <a:endParaRPr lang="sv-SE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Värderingsförmåga och förhållningssätt</a:t>
            </a:r>
          </a:p>
          <a:p>
            <a:pPr marL="0" indent="0">
              <a:buNone/>
            </a:pPr>
            <a:r>
              <a:rPr lang="sv-SE" sz="15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Extremt styrd politiskt</a:t>
            </a:r>
            <a:endParaRPr lang="sv-SE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endParaRPr lang="sv-SE" dirty="0"/>
          </a:p>
          <a:p>
            <a:pPr marL="457200" indent="-457200">
              <a:buAutoNum type="arabicParenR"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BC08ADD-0AF6-BE72-2A3A-2A814A503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508" y="4294310"/>
            <a:ext cx="3565286" cy="260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B938C3-77D2-8F5D-AB4A-DD67C1EF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 sätt att bli ämneslärare på LU: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DC99D0-6FF7-9562-08B8-B1B9F3F82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400" dirty="0"/>
              <a:t>Långa programmet </a:t>
            </a:r>
            <a:r>
              <a:rPr lang="sv-SE" sz="2400" dirty="0">
                <a:sym typeface="Wingdings" panose="05000000000000000000" pitchFamily="2" charset="2"/>
              </a:rPr>
              <a:t> 5 år  300 </a:t>
            </a:r>
            <a:r>
              <a:rPr lang="sv-SE" sz="2400" dirty="0" err="1">
                <a:sym typeface="Wingdings" panose="05000000000000000000" pitchFamily="2" charset="2"/>
              </a:rPr>
              <a:t>hp</a:t>
            </a:r>
            <a:endParaRPr lang="sv-SE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</a:rPr>
              <a:t>- </a:t>
            </a:r>
            <a:r>
              <a:rPr lang="sv-SE" sz="2000" b="1" dirty="0"/>
              <a:t>Ämnen: </a:t>
            </a:r>
            <a:r>
              <a:rPr lang="sv-SE" sz="2000" dirty="0" err="1"/>
              <a:t>Sv</a:t>
            </a:r>
            <a:r>
              <a:rPr lang="sv-SE" sz="2000" dirty="0"/>
              <a:t>, </a:t>
            </a:r>
            <a:r>
              <a:rPr lang="sv-SE" sz="2000" dirty="0" err="1"/>
              <a:t>SvA</a:t>
            </a:r>
            <a:r>
              <a:rPr lang="sv-SE" sz="2000" dirty="0"/>
              <a:t>, En, Ma, Fy, moderna språk, Hi, Re, </a:t>
            </a:r>
            <a:r>
              <a:rPr lang="sv-SE" sz="2000" dirty="0" err="1"/>
              <a:t>Nk</a:t>
            </a:r>
            <a:r>
              <a:rPr lang="sv-SE" sz="2000" dirty="0"/>
              <a:t>, I &amp; H</a:t>
            </a:r>
          </a:p>
          <a:p>
            <a:pPr marL="0" indent="0">
              <a:buNone/>
            </a:pPr>
            <a:endParaRPr lang="sv-SE" dirty="0">
              <a:sym typeface="Wingdings" panose="05000000000000000000" pitchFamily="2" charset="2"/>
            </a:endParaRPr>
          </a:p>
          <a:p>
            <a:r>
              <a:rPr lang="sv-SE" sz="2400" dirty="0">
                <a:sym typeface="Wingdings" panose="05000000000000000000" pitchFamily="2" charset="2"/>
              </a:rPr>
              <a:t>Korta programmet – Kompletterande pedagogisk utbildning – KPU  3 terminer  90 </a:t>
            </a:r>
            <a:r>
              <a:rPr lang="sv-SE" sz="2400" dirty="0" err="1">
                <a:sym typeface="Wingdings" panose="05000000000000000000" pitchFamily="2" charset="2"/>
              </a:rPr>
              <a:t>hp</a:t>
            </a:r>
            <a:endParaRPr lang="sv-SE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v-SE" dirty="0">
                <a:sym typeface="Wingdings" panose="05000000000000000000" pitchFamily="2" charset="2"/>
              </a:rPr>
              <a:t>- </a:t>
            </a:r>
            <a:r>
              <a:rPr lang="sv-SE" sz="2000" b="1" dirty="0"/>
              <a:t>Behörighet: </a:t>
            </a:r>
            <a:r>
              <a:rPr lang="sv-SE" sz="2000" dirty="0"/>
              <a:t>Avklarade ämnesstudier 120/90 </a:t>
            </a:r>
            <a:r>
              <a:rPr lang="sv-SE" sz="2000" dirty="0" err="1"/>
              <a:t>hp</a:t>
            </a:r>
            <a:endParaRPr lang="sv-SE" sz="2000" dirty="0"/>
          </a:p>
          <a:p>
            <a:pPr marL="0" indent="0">
              <a:buNone/>
            </a:pPr>
            <a:r>
              <a:rPr lang="sv-SE" sz="2000" dirty="0"/>
              <a:t>- </a:t>
            </a:r>
            <a:r>
              <a:rPr lang="sv-SE" sz="2000" b="1" dirty="0"/>
              <a:t>Ämnen: </a:t>
            </a:r>
            <a:r>
              <a:rPr lang="sv-SE" sz="2000" dirty="0"/>
              <a:t>språk och </a:t>
            </a:r>
            <a:r>
              <a:rPr lang="sv-SE" sz="2000" dirty="0" err="1"/>
              <a:t>ma</a:t>
            </a:r>
            <a:r>
              <a:rPr lang="sv-SE" sz="2000" dirty="0"/>
              <a:t>/te/</a:t>
            </a:r>
            <a:r>
              <a:rPr lang="sv-SE" sz="2000" dirty="0" err="1"/>
              <a:t>ke</a:t>
            </a:r>
            <a:r>
              <a:rPr lang="sv-SE" sz="2000" dirty="0"/>
              <a:t>/fy/bi – </a:t>
            </a:r>
            <a:r>
              <a:rPr lang="sv-SE" sz="2000" dirty="0" err="1"/>
              <a:t>vt</a:t>
            </a:r>
            <a:r>
              <a:rPr lang="sv-SE" sz="2000" dirty="0"/>
              <a:t> 2025 även ek, </a:t>
            </a:r>
            <a:r>
              <a:rPr lang="sv-SE" sz="2000" dirty="0" err="1"/>
              <a:t>jur</a:t>
            </a:r>
            <a:r>
              <a:rPr lang="sv-SE" sz="2000" dirty="0"/>
              <a:t>, </a:t>
            </a:r>
            <a:r>
              <a:rPr lang="sv-SE" sz="2000" dirty="0" err="1"/>
              <a:t>sh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14564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CC5161B-A852-4FDD-6AAD-F702DF63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VFU på det långa programmet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F130162-E0E8-744B-64DE-357B32E40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v-SE" sz="2800" dirty="0"/>
              <a:t>Termin 6:	VFU 1 – 7.5 </a:t>
            </a:r>
            <a:r>
              <a:rPr lang="sv-SE" sz="2800" dirty="0" err="1"/>
              <a:t>hp</a:t>
            </a:r>
            <a:r>
              <a:rPr lang="sv-SE" sz="2800" dirty="0"/>
              <a:t> v. 6 - 11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800" dirty="0"/>
              <a:t>Termin 8:	VFU 2 – 7.5 </a:t>
            </a:r>
            <a:r>
              <a:rPr lang="sv-SE" sz="2800" dirty="0" err="1"/>
              <a:t>hp</a:t>
            </a:r>
            <a:r>
              <a:rPr lang="sv-SE" sz="2800" dirty="0"/>
              <a:t> v. 12 - 17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800" dirty="0"/>
              <a:t>Termin 9:	VFU 3 – 15 </a:t>
            </a:r>
            <a:r>
              <a:rPr lang="sv-SE" sz="2800" dirty="0" err="1"/>
              <a:t>hp</a:t>
            </a:r>
            <a:r>
              <a:rPr lang="sv-SE" sz="2800" dirty="0"/>
              <a:t> v. 40 - 49</a:t>
            </a:r>
          </a:p>
          <a:p>
            <a:pPr marL="0" indent="0">
              <a:lnSpc>
                <a:spcPct val="100000"/>
              </a:lnSpc>
              <a:buNone/>
            </a:pPr>
            <a:endParaRPr lang="sv-SE" sz="2400" dirty="0"/>
          </a:p>
          <a:p>
            <a:pPr marL="0" indent="0">
              <a:lnSpc>
                <a:spcPct val="100000"/>
              </a:lnSpc>
              <a:buNone/>
            </a:pPr>
            <a:r>
              <a:rPr lang="sv-SE" sz="2400" dirty="0"/>
              <a:t>Studenter inom det långa programmet </a:t>
            </a:r>
            <a:r>
              <a:rPr lang="sv-SE" sz="2400" dirty="0">
                <a:sym typeface="Wingdings" panose="05000000000000000000" pitchFamily="2" charset="2"/>
              </a:rPr>
              <a:t>ibland olika VFU-verksamheter (byter efter VFU 1)  variation + kontinuitet</a:t>
            </a:r>
          </a:p>
          <a:p>
            <a:pPr marL="0" indent="0">
              <a:lnSpc>
                <a:spcPct val="100000"/>
              </a:lnSpc>
              <a:buNone/>
            </a:pPr>
            <a:endParaRPr lang="sv-SE" sz="2400" dirty="0"/>
          </a:p>
          <a:p>
            <a:pPr marL="343792" indent="-343792">
              <a:lnSpc>
                <a:spcPct val="100000"/>
              </a:lnSpc>
              <a:buFontTx/>
              <a:buChar char="-"/>
            </a:pPr>
            <a:r>
              <a:rPr lang="sv-SE" sz="2400" dirty="0"/>
              <a:t>Har läst färdigt sitt andra ämne när de kommer ut på sin första VFU</a:t>
            </a:r>
          </a:p>
          <a:p>
            <a:pPr marL="343792" indent="-343792">
              <a:lnSpc>
                <a:spcPct val="100000"/>
              </a:lnSpc>
              <a:buFontTx/>
              <a:buChar char="-"/>
            </a:pPr>
            <a:r>
              <a:rPr lang="sv-SE" sz="2400" dirty="0"/>
              <a:t>Har nästan läst klart sitt första ämne när de går ut på VFU 2 och 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400" b="1" dirty="0"/>
              <a:t> </a:t>
            </a:r>
            <a:r>
              <a:rPr lang="sv-SE" sz="2400" b="1" dirty="0">
                <a:sym typeface="Wingdings" panose="05000000000000000000" pitchFamily="2" charset="2"/>
              </a:rPr>
              <a:t> </a:t>
            </a:r>
            <a:r>
              <a:rPr lang="sv-SE" sz="2400" b="1" dirty="0"/>
              <a:t>Ämnesstarka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400" dirty="0"/>
              <a:t>Ämnesinstitutionerna ansvarar för ämnesdidaktiken </a:t>
            </a:r>
            <a:r>
              <a:rPr lang="sv-SE" sz="2400" dirty="0">
                <a:sym typeface="Wingdings" panose="05000000000000000000" pitchFamily="2" charset="2"/>
              </a:rPr>
              <a:t> kan se lite olika ut</a:t>
            </a:r>
          </a:p>
          <a:p>
            <a:pPr marL="0" indent="0">
              <a:lnSpc>
                <a:spcPct val="100000"/>
              </a:lnSpc>
              <a:buNone/>
            </a:pPr>
            <a:endParaRPr lang="sv-SE" sz="2400" b="1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3FDFDE9-99E2-220A-46B1-6F5EA56D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0619" y="1373551"/>
            <a:ext cx="39338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6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0799C9-9367-AEB2-439A-7BF3D003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VFU som kurs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88EA3F-3DA8-3906-77B3-7155F7A4C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Egna kurser med egna kursmål</a:t>
            </a:r>
          </a:p>
          <a:p>
            <a:r>
              <a:rPr lang="sv-SE" dirty="0"/>
              <a:t>Olika VFU-kurser har olika fokusområden: VFU 3: Självständighet vad gäller planering, undervisning och framtida behov av kompetensutveckling samt konflikthantering</a:t>
            </a:r>
          </a:p>
          <a:p>
            <a:r>
              <a:rPr lang="sv-SE" dirty="0"/>
              <a:t>Samma bedömningsupplägg i alla VFU-kurserna men skillnad i kursmål</a:t>
            </a:r>
          </a:p>
          <a:p>
            <a:r>
              <a:rPr lang="sv-SE" dirty="0"/>
              <a:t>VFU bedöms enligt en tregradig skala: U, G och VG</a:t>
            </a:r>
          </a:p>
          <a:p>
            <a:r>
              <a:rPr lang="sv-SE" dirty="0"/>
              <a:t>Bedömning görs av VFU-lärare (ämneslärare från LU) efter inrådan av VFU-handledare</a:t>
            </a:r>
          </a:p>
          <a:p>
            <a:r>
              <a:rPr lang="sv-SE" dirty="0"/>
              <a:t>VFU-handledare ger en sammanfattande bedömning av studentens styrkor och förbättringsområden inom följande områden där kursmålen är inbakade:</a:t>
            </a:r>
          </a:p>
          <a:p>
            <a:pPr marL="0" indent="0">
              <a:buNone/>
            </a:pPr>
            <a:r>
              <a:rPr lang="sv-SE" sz="2000" b="1" i="1" dirty="0"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1) Ämneskunskap och ämnesdidaktisk kompetens</a:t>
            </a:r>
            <a:br>
              <a:rPr lang="sv-SE" sz="2000" b="1" i="1" dirty="0"/>
            </a:br>
            <a:r>
              <a:rPr lang="sv-SE" sz="2000" b="1" i="1" dirty="0"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2) Analys- och reflektionsförmåga kopplat till lärarrollen</a:t>
            </a:r>
            <a:br>
              <a:rPr lang="sv-SE" sz="2000" b="1" i="1" dirty="0"/>
            </a:br>
            <a:r>
              <a:rPr lang="sv-SE" sz="2000" b="1" i="1" dirty="0">
                <a:effectLst/>
                <a:highlight>
                  <a:srgbClr val="F2F2F2"/>
                </a:highlight>
                <a:latin typeface="Arial" panose="020B0604020202020204" pitchFamily="34" charset="0"/>
              </a:rPr>
              <a:t>3) Interaktion och bemötande av elever och annan berörd personal</a:t>
            </a:r>
            <a:endParaRPr lang="sv-SE" sz="2000" b="1" i="1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8C64627-8572-FE5A-02DE-7924FF648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5069" y="5078974"/>
            <a:ext cx="1259003" cy="177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5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FF955F-62C9-8C49-7FC3-59A91981D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Hur förbereds studenterna inför </a:t>
            </a:r>
            <a:r>
              <a:rPr lang="sv-SE" dirty="0" err="1"/>
              <a:t>VFU:n</a:t>
            </a:r>
            <a:r>
              <a:rPr lang="sv-SE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B461FA-3CD7-7409-7B95-368D939FE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Studenterna tilldelas en VFU-placering, en VFU-handledare (i verksamheten) och en VFU-lärare (ämneslärare från LU)  ca 14 dagar innan VFU</a:t>
            </a:r>
          </a:p>
          <a:p>
            <a:r>
              <a:rPr lang="sv-SE" b="1" dirty="0"/>
              <a:t>VFU-info-möte ett par veckor innan VFU</a:t>
            </a:r>
          </a:p>
          <a:p>
            <a:pPr>
              <a:buFontTx/>
              <a:buChar char="-"/>
            </a:pPr>
            <a:r>
              <a:rPr lang="sv-SE" dirty="0"/>
              <a:t>Genomgång av praktiska saker</a:t>
            </a:r>
          </a:p>
          <a:p>
            <a:pPr>
              <a:buFontTx/>
              <a:buChar char="-"/>
            </a:pPr>
            <a:r>
              <a:rPr lang="sv-SE" dirty="0"/>
              <a:t>Genomgång av mål, bedömning, dokument</a:t>
            </a:r>
          </a:p>
          <a:p>
            <a:pPr>
              <a:buFontTx/>
              <a:buChar char="-"/>
            </a:pPr>
            <a:endParaRPr lang="sv-SE" dirty="0"/>
          </a:p>
          <a:p>
            <a:r>
              <a:rPr lang="sv-SE" b="1" dirty="0"/>
              <a:t>VFU-uppföljning ca en vecka efter VFU</a:t>
            </a:r>
          </a:p>
          <a:p>
            <a:pPr marL="0" indent="0">
              <a:buNone/>
            </a:pPr>
            <a:r>
              <a:rPr lang="sv-SE" dirty="0"/>
              <a:t>- Lite praktiskt men fokus på dilemman, bra saker</a:t>
            </a:r>
          </a:p>
          <a:p>
            <a:r>
              <a:rPr lang="sv-SE" dirty="0"/>
              <a:t>Digital </a:t>
            </a:r>
            <a:r>
              <a:rPr lang="sv-SE" dirty="0" err="1"/>
              <a:t>infoyta</a:t>
            </a:r>
            <a:r>
              <a:rPr lang="sv-SE" dirty="0"/>
              <a:t> (canvas)– dokument, nyheter, tips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B63AB6D-1491-304A-3C90-D9B8214D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260" y="2032000"/>
            <a:ext cx="2823140" cy="42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7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931F73-567F-3EF9-CC10-D94040EF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Underlag för VFU-bedömning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02F605-7347-6034-21F7-2AC7785E8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VFU-besök</a:t>
            </a:r>
          </a:p>
          <a:p>
            <a:pPr>
              <a:buFontTx/>
              <a:buChar char="-"/>
            </a:pPr>
            <a:r>
              <a:rPr lang="sv-SE" sz="3200" dirty="0"/>
              <a:t>Lektionsbesök </a:t>
            </a:r>
            <a:r>
              <a:rPr lang="sv-SE" sz="3200" dirty="0">
                <a:sym typeface="Wingdings" panose="05000000000000000000" pitchFamily="2" charset="2"/>
              </a:rPr>
              <a:t> Underlag 1</a:t>
            </a:r>
            <a:endParaRPr lang="sv-SE" sz="3200" dirty="0"/>
          </a:p>
          <a:p>
            <a:pPr>
              <a:buFontTx/>
              <a:buChar char="-"/>
            </a:pPr>
            <a:r>
              <a:rPr lang="sv-SE" sz="3200" dirty="0"/>
              <a:t>Trepartssamtal </a:t>
            </a:r>
            <a:r>
              <a:rPr lang="sv-SE" sz="3200" dirty="0">
                <a:sym typeface="Wingdings" panose="05000000000000000000" pitchFamily="2" charset="2"/>
              </a:rPr>
              <a:t> Underlag 2</a:t>
            </a:r>
            <a:endParaRPr lang="sv-SE" sz="3200" dirty="0"/>
          </a:p>
          <a:p>
            <a:r>
              <a:rPr lang="sv-SE" sz="3200" dirty="0"/>
              <a:t>VFU-rapport </a:t>
            </a:r>
            <a:r>
              <a:rPr lang="sv-SE" sz="3200" dirty="0">
                <a:sym typeface="Wingdings" panose="05000000000000000000" pitchFamily="2" charset="2"/>
              </a:rPr>
              <a:t> Underlag 3</a:t>
            </a:r>
            <a:endParaRPr lang="sv-SE" sz="3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D74C21D-D43D-5E9C-CDE5-B1D4FD0FF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207" y="1345168"/>
            <a:ext cx="34956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07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LU_2017-03-02">
      <a:dk1>
        <a:srgbClr val="000000"/>
      </a:dk1>
      <a:lt1>
        <a:srgbClr val="FFFFFF"/>
      </a:lt1>
      <a:dk2>
        <a:srgbClr val="2F2B28"/>
      </a:dk2>
      <a:lt2>
        <a:srgbClr val="D0CCB6"/>
      </a:lt2>
      <a:accent1>
        <a:srgbClr val="894E11"/>
      </a:accent1>
      <a:accent2>
        <a:srgbClr val="E3B6BB"/>
      </a:accent2>
      <a:accent3>
        <a:srgbClr val="ABC9D4"/>
      </a:accent3>
      <a:accent4>
        <a:srgbClr val="9EC0AA"/>
      </a:accent4>
      <a:accent5>
        <a:srgbClr val="D0CCB6"/>
      </a:accent5>
      <a:accent6>
        <a:srgbClr val="B1AA9F"/>
      </a:accent6>
      <a:hlink>
        <a:srgbClr val="00006D"/>
      </a:hlink>
      <a:folHlink>
        <a:srgbClr val="894E1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U-mall-SVE-dec2020-16-9-tillg" id="{84967C04-DF1F-DE47-8C21-D258706B1229}" vid="{CD43B74E-391E-AB43-A226-248E836ECB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18902</TotalTime>
  <Words>1986</Words>
  <Application>Microsoft Office PowerPoint</Application>
  <PresentationFormat>Bredbild</PresentationFormat>
  <Paragraphs>206</Paragraphs>
  <Slides>27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5" baseType="lpstr">
      <vt:lpstr>Arial</vt:lpstr>
      <vt:lpstr>Calibri</vt:lpstr>
      <vt:lpstr>Helvetica Light</vt:lpstr>
      <vt:lpstr>Open Sans</vt:lpstr>
      <vt:lpstr>Systemtypsnitt</vt:lpstr>
      <vt:lpstr>Times New Roman</vt:lpstr>
      <vt:lpstr>Wingdings</vt:lpstr>
      <vt:lpstr>Office-tema</vt:lpstr>
      <vt:lpstr>Handledarinfo VFU 3</vt:lpstr>
      <vt:lpstr>Vi som jobbar med VFU på LU</vt:lpstr>
      <vt:lpstr>Agenda</vt:lpstr>
      <vt:lpstr>Ämneslärarutbildningens 3 delar:</vt:lpstr>
      <vt:lpstr>2 sätt att bli ämneslärare på LU:</vt:lpstr>
      <vt:lpstr>VFU på det långa programmet</vt:lpstr>
      <vt:lpstr>VFU som kurs</vt:lpstr>
      <vt:lpstr>Hur förbereds studenterna inför VFU:n?</vt:lpstr>
      <vt:lpstr>Underlag för VFU-bedömning</vt:lpstr>
      <vt:lpstr>VFU-besök: Lektionsbesök och trepartssamtal</vt:lpstr>
      <vt:lpstr>Trepartssamtal</vt:lpstr>
      <vt:lpstr>VFU-rapporten – 3 delar</vt:lpstr>
      <vt:lpstr>PowerPoint-presentation</vt:lpstr>
      <vt:lpstr>VFU-bedömning 3 kunskapsområden: </vt:lpstr>
      <vt:lpstr>Underkänd VFU</vt:lpstr>
      <vt:lpstr>VFU 3</vt:lpstr>
      <vt:lpstr>Frånvaro under VFU</vt:lpstr>
      <vt:lpstr>VFU handledarens roll</vt:lpstr>
      <vt:lpstr>Utbildningens förväntan vad gäller antal lektioner, auskultation mm </vt:lpstr>
      <vt:lpstr>Studentens ansvar</vt:lpstr>
      <vt:lpstr>SKÄL</vt:lpstr>
      <vt:lpstr>Dokument</vt:lpstr>
      <vt:lpstr>Frågor?</vt:lpstr>
      <vt:lpstr>Avslutningsbild, endast logotyp</vt:lpstr>
      <vt:lpstr>VFU 1</vt:lpstr>
      <vt:lpstr>VFU 2:</vt:lpstr>
      <vt:lpstr>VFU 3: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VFU-handledarutbildning, dagens schema</dc:title>
  <dc:subject/>
  <dc:creator>Microsoft Office User</dc:creator>
  <cp:keywords/>
  <dc:description/>
  <cp:lastModifiedBy>Helena Hörvin Billsten</cp:lastModifiedBy>
  <cp:revision>80</cp:revision>
  <dcterms:created xsi:type="dcterms:W3CDTF">2021-08-09T12:38:43Z</dcterms:created>
  <dcterms:modified xsi:type="dcterms:W3CDTF">2024-09-27T13:15:03Z</dcterms:modified>
  <cp:category/>
</cp:coreProperties>
</file>