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5"/>
  </p:notesMasterIdLst>
  <p:handoutMasterIdLst>
    <p:handoutMasterId r:id="rId16"/>
  </p:handoutMasterIdLst>
  <p:sldIdLst>
    <p:sldId id="257" r:id="rId5"/>
    <p:sldId id="276" r:id="rId6"/>
    <p:sldId id="394" r:id="rId7"/>
    <p:sldId id="398" r:id="rId8"/>
    <p:sldId id="399" r:id="rId9"/>
    <p:sldId id="400" r:id="rId10"/>
    <p:sldId id="402" r:id="rId11"/>
    <p:sldId id="408" r:id="rId12"/>
    <p:sldId id="403" r:id="rId13"/>
    <p:sldId id="405" r:id="rId14"/>
  </p:sldIdLst>
  <p:sldSz cx="12188825" cy="6858000"/>
  <p:notesSz cx="6858000" cy="9144000"/>
  <p:defaultTextStyle>
    <a:defPPr rtl="0"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646" autoAdjust="0"/>
    <p:restoredTop sz="94280" autoAdjust="0"/>
  </p:normalViewPr>
  <p:slideViewPr>
    <p:cSldViewPr>
      <p:cViewPr varScale="1">
        <p:scale>
          <a:sx n="86" d="100"/>
          <a:sy n="86" d="100"/>
        </p:scale>
        <p:origin x="485" y="58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3" d="100"/>
          <a:sy n="63" d="100"/>
        </p:scale>
        <p:origin x="1986" y="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3" name="Platshållare 2 för datum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r>
              <a:rPr lang="en-US"/>
              <a:t>2016-08-02</a:t>
            </a:r>
            <a:endParaRPr/>
          </a:p>
        </p:txBody>
      </p:sp>
      <p:sp>
        <p:nvSpPr>
          <p:cNvPr id="4" name="Platshållare 3 för sidfot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5" name="Platshållare 4 för bildnummer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fld id="{9C567D4A-04CB-4EDF-8FB1-342A02FC8EC5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801253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3" name="Platshållare 2 för datum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r>
              <a:rPr lang="en-US"/>
              <a:t>2016-08-02</a:t>
            </a:r>
            <a:endParaRPr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t>Redigera format för bakgrundstext</a:t>
            </a:r>
          </a:p>
          <a:p>
            <a:pPr lvl="1" rtl="0"/>
            <a:r>
              <a:t>Nivå två</a:t>
            </a:r>
          </a:p>
          <a:p>
            <a:pPr lvl="2" rtl="0"/>
            <a:r>
              <a:t>Nivå tre</a:t>
            </a:r>
          </a:p>
          <a:p>
            <a:pPr lvl="3" rtl="0"/>
            <a:r>
              <a:t>Nivå fyra</a:t>
            </a:r>
          </a:p>
          <a:p>
            <a:pPr lvl="4" rtl="0"/>
            <a:r>
              <a:t>Nivå fem</a:t>
            </a:r>
          </a:p>
        </p:txBody>
      </p:sp>
      <p:sp>
        <p:nvSpPr>
          <p:cNvPr id="6" name="Platshållare 5 för sidfot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7" name="Platshållare 6 för bildnummer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fld id="{2E61351F-DBB1-4664-ADA9-83BC7CB8848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423620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293814" y="990600"/>
            <a:ext cx="8458200" cy="3200400"/>
          </a:xfrm>
        </p:spPr>
        <p:txBody>
          <a:bodyPr rtlCol="0">
            <a:normAutofit/>
          </a:bodyPr>
          <a:lstStyle>
            <a:lvl1pPr algn="l" rtl="0">
              <a:defRPr sz="6000"/>
            </a:lvl1pPr>
          </a:lstStyle>
          <a:p>
            <a:pPr rtl="0"/>
            <a:r>
              <a:rPr lang="sv-SE"/>
              <a:t>Klicka här för att ändra mall för rubrikformat</a:t>
            </a:r>
            <a:endParaRPr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293813" y="4267200"/>
            <a:ext cx="8458200" cy="13716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sv-SE"/>
              <a:t>Klicka här för att ändra mall för underrubrikformat</a:t>
            </a:r>
            <a:endParaRPr/>
          </a:p>
        </p:txBody>
      </p:sp>
      <p:sp>
        <p:nvSpPr>
          <p:cNvPr id="4" name="Platshållare 3 för datum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r>
              <a:rPr lang="en-US"/>
              <a:t>2016-08-02</a:t>
            </a:r>
            <a:endParaRPr lang="en-US" dirty="0"/>
          </a:p>
        </p:txBody>
      </p:sp>
      <p:sp>
        <p:nvSpPr>
          <p:cNvPr id="5" name="Platshållare 4 för sidfot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endParaRPr lang="en-US"/>
          </a:p>
        </p:txBody>
      </p:sp>
      <p:sp>
        <p:nvSpPr>
          <p:cNvPr id="6" name="Platshållare 5 för bildnummer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fld id="{81FEFA0A-2F20-4B60-98C6-5FFDA469AA1C}" type="slidenum">
              <a:rPr lang="en-US" smtClean="0"/>
              <a:pPr rtl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538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39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v-SE"/>
              <a:t>Klicka här för att ändra mall för rubrikformat</a:t>
            </a:r>
            <a:endParaRPr/>
          </a:p>
        </p:txBody>
      </p:sp>
      <p:sp>
        <p:nvSpPr>
          <p:cNvPr id="3" name="Platshållare 2 för vertikal text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5pPr algn="l" rtl="0">
              <a:defRPr/>
            </a:lvl5pPr>
            <a:lvl6pPr marL="1600200" algn="l" rtl="0">
              <a:defRPr/>
            </a:lvl6pPr>
            <a:lvl7pPr marL="1874520" algn="l" rtl="0">
              <a:defRPr/>
            </a:lvl7pPr>
            <a:lvl8pPr marL="2148840" algn="l" rtl="0">
              <a:defRPr/>
            </a:lvl8pPr>
            <a:lvl9pPr marL="2423160" algn="l" rtl="0">
              <a:defRPr/>
            </a:lvl9pPr>
          </a:lstStyle>
          <a:p>
            <a:pPr lvl="0" rtl="0"/>
            <a:r>
              <a:rPr lang="sv-SE"/>
              <a:t>Klicka här för att ändra format på bakgrundstexten</a:t>
            </a:r>
          </a:p>
          <a:p>
            <a:pPr lvl="1" rtl="0"/>
            <a:r>
              <a:rPr lang="sv-SE"/>
              <a:t>Nivå två</a:t>
            </a:r>
          </a:p>
          <a:p>
            <a:pPr lvl="2" rtl="0"/>
            <a:r>
              <a:rPr lang="sv-SE"/>
              <a:t>Nivå tre</a:t>
            </a:r>
          </a:p>
          <a:p>
            <a:pPr lvl="3" rtl="0"/>
            <a:r>
              <a:rPr lang="sv-SE"/>
              <a:t>Nivå fyra</a:t>
            </a:r>
          </a:p>
          <a:p>
            <a:pPr lvl="4" rtl="0"/>
            <a:r>
              <a:rPr lang="sv-SE"/>
              <a:t>Nivå fem</a:t>
            </a:r>
            <a:endParaRPr/>
          </a:p>
        </p:txBody>
      </p:sp>
      <p:sp>
        <p:nvSpPr>
          <p:cNvPr id="4" name="Platshållare 3 för datum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r>
              <a:rPr lang="en-US"/>
              <a:t>2016-08-02</a:t>
            </a:r>
          </a:p>
        </p:txBody>
      </p:sp>
      <p:sp>
        <p:nvSpPr>
          <p:cNvPr id="5" name="Platshållare 4 för sidfot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endParaRPr lang="en-US"/>
          </a:p>
        </p:txBody>
      </p:sp>
      <p:sp>
        <p:nvSpPr>
          <p:cNvPr id="6" name="Platshållare 5 för bildnummer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fld id="{81FEFA0A-2F20-4B60-98C6-5FFDA469AA1C}" type="slidenum">
              <a:rPr lang="en-US" smtClean="0"/>
              <a:pPr rtl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575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9752014" y="381000"/>
            <a:ext cx="1904998" cy="5791200"/>
          </a:xfrm>
        </p:spPr>
        <p:txBody>
          <a:bodyPr vert="eaVert" rtlCol="0"/>
          <a:lstStyle/>
          <a:p>
            <a:pPr rtl="0"/>
            <a:r>
              <a:rPr lang="sv-SE"/>
              <a:t>Klicka här för att ändra mall för rubrikformat</a:t>
            </a:r>
            <a:endParaRPr/>
          </a:p>
        </p:txBody>
      </p:sp>
      <p:sp>
        <p:nvSpPr>
          <p:cNvPr id="3" name="Platshållare 2 för vertikal text"/>
          <p:cNvSpPr>
            <a:spLocks noGrp="1"/>
          </p:cNvSpPr>
          <p:nvPr>
            <p:ph type="body" orient="vert" idx="1"/>
          </p:nvPr>
        </p:nvSpPr>
        <p:spPr>
          <a:xfrm>
            <a:off x="1293814" y="381000"/>
            <a:ext cx="8305800" cy="5791200"/>
          </a:xfrm>
        </p:spPr>
        <p:txBody>
          <a:bodyPr vert="eaVert"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/>
            </a:lvl8pPr>
            <a:lvl9pPr algn="l" rtl="0">
              <a:defRPr/>
            </a:lvl9pPr>
          </a:lstStyle>
          <a:p>
            <a:pPr lvl="0" rtl="0"/>
            <a:r>
              <a:rPr lang="sv-SE"/>
              <a:t>Klicka här för att ändra format på bakgrundstexten</a:t>
            </a:r>
          </a:p>
          <a:p>
            <a:pPr lvl="1" rtl="0"/>
            <a:r>
              <a:rPr lang="sv-SE"/>
              <a:t>Nivå två</a:t>
            </a:r>
          </a:p>
          <a:p>
            <a:pPr lvl="2" rtl="0"/>
            <a:r>
              <a:rPr lang="sv-SE"/>
              <a:t>Nivå tre</a:t>
            </a:r>
          </a:p>
          <a:p>
            <a:pPr lvl="3" rtl="0"/>
            <a:r>
              <a:rPr lang="sv-SE"/>
              <a:t>Nivå fyra</a:t>
            </a:r>
          </a:p>
          <a:p>
            <a:pPr lvl="4" rtl="0"/>
            <a:r>
              <a:rPr lang="sv-SE"/>
              <a:t>Nivå fem</a:t>
            </a:r>
            <a:endParaRPr/>
          </a:p>
        </p:txBody>
      </p:sp>
      <p:sp>
        <p:nvSpPr>
          <p:cNvPr id="4" name="Platshållare 3 för datum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r>
              <a:rPr lang="en-US"/>
              <a:t>2016-08-02</a:t>
            </a:r>
          </a:p>
        </p:txBody>
      </p:sp>
      <p:sp>
        <p:nvSpPr>
          <p:cNvPr id="5" name="Platshållare 4 för sidfot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endParaRPr lang="en-US"/>
          </a:p>
        </p:txBody>
      </p:sp>
      <p:sp>
        <p:nvSpPr>
          <p:cNvPr id="6" name="Platshållare 5 för bildnummer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fld id="{81FEFA0A-2F20-4B60-98C6-5FFDA469AA1C}" type="slidenum">
              <a:rPr lang="en-US" smtClean="0"/>
              <a:pPr rtl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264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v-SE"/>
              <a:t>Klicka här för att ändra mall för rubrikformat</a:t>
            </a:r>
            <a:endParaRPr/>
          </a:p>
        </p:txBody>
      </p:sp>
      <p:sp>
        <p:nvSpPr>
          <p:cNvPr id="3" name="Platshållare 2 för innehåll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/>
            </a:lvl8pPr>
            <a:lvl9pPr algn="l" rtl="0">
              <a:defRPr/>
            </a:lvl9pPr>
          </a:lstStyle>
          <a:p>
            <a:pPr lvl="0" rtl="0"/>
            <a:r>
              <a:rPr lang="sv-SE"/>
              <a:t>Klicka här för att ändra format på bakgrundstexten</a:t>
            </a:r>
          </a:p>
          <a:p>
            <a:pPr lvl="1" rtl="0"/>
            <a:r>
              <a:rPr lang="sv-SE"/>
              <a:t>Nivå två</a:t>
            </a:r>
          </a:p>
          <a:p>
            <a:pPr lvl="2" rtl="0"/>
            <a:r>
              <a:rPr lang="sv-SE"/>
              <a:t>Nivå tre</a:t>
            </a:r>
          </a:p>
          <a:p>
            <a:pPr lvl="3" rtl="0"/>
            <a:r>
              <a:rPr lang="sv-SE"/>
              <a:t>Nivå fyra</a:t>
            </a:r>
          </a:p>
          <a:p>
            <a:pPr lvl="4" rtl="0"/>
            <a:r>
              <a:rPr lang="sv-SE"/>
              <a:t>Nivå fem</a:t>
            </a:r>
            <a:endParaRPr/>
          </a:p>
        </p:txBody>
      </p:sp>
      <p:sp>
        <p:nvSpPr>
          <p:cNvPr id="4" name="Platshållare 3 för datum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r>
              <a:rPr lang="en-US"/>
              <a:t>2016-08-02</a:t>
            </a:r>
            <a:endParaRPr lang="en-US" dirty="0"/>
          </a:p>
        </p:txBody>
      </p:sp>
      <p:sp>
        <p:nvSpPr>
          <p:cNvPr id="5" name="Platshållare 4 för sidfot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endParaRPr lang="en-US"/>
          </a:p>
        </p:txBody>
      </p:sp>
      <p:sp>
        <p:nvSpPr>
          <p:cNvPr id="6" name="Platshållare 5 för bildnummer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fld id="{81FEFA0A-2F20-4B60-98C6-5FFDA469AA1C}" type="slidenum">
              <a:rPr lang="en-US" smtClean="0"/>
              <a:pPr rtl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768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vsnittsrubri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293813" y="2057400"/>
            <a:ext cx="8458201" cy="2666999"/>
          </a:xfrm>
        </p:spPr>
        <p:txBody>
          <a:bodyPr rtlCol="0" anchor="b">
            <a:normAutofit/>
          </a:bodyPr>
          <a:lstStyle>
            <a:lvl1pPr algn="l" rtl="0">
              <a:defRPr sz="4800" b="0" i="0" cap="none" baseline="0"/>
            </a:lvl1pPr>
          </a:lstStyle>
          <a:p>
            <a:pPr rtl="0"/>
            <a:r>
              <a:rPr lang="sv-SE"/>
              <a:t>Klicka här för att ändra mall för rubrikformat</a:t>
            </a:r>
            <a:endParaRPr/>
          </a:p>
        </p:txBody>
      </p:sp>
      <p:sp>
        <p:nvSpPr>
          <p:cNvPr id="3" name="Platshållare 2 för text"/>
          <p:cNvSpPr>
            <a:spLocks noGrp="1"/>
          </p:cNvSpPr>
          <p:nvPr>
            <p:ph type="body" idx="1"/>
          </p:nvPr>
        </p:nvSpPr>
        <p:spPr>
          <a:xfrm>
            <a:off x="1293813" y="4876800"/>
            <a:ext cx="8458201" cy="1143000"/>
          </a:xfrm>
        </p:spPr>
        <p:txBody>
          <a:bodyPr rtlCol="0" anchor="t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3 för datum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r>
              <a:rPr lang="en-US"/>
              <a:t>2016-08-02</a:t>
            </a:r>
          </a:p>
        </p:txBody>
      </p:sp>
      <p:sp>
        <p:nvSpPr>
          <p:cNvPr id="5" name="Platshållare 4 för sidfot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endParaRPr lang="en-US"/>
          </a:p>
        </p:txBody>
      </p:sp>
      <p:sp>
        <p:nvSpPr>
          <p:cNvPr id="6" name="Platshållare 5 för bildnummer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fld id="{81FEFA0A-2F20-4B60-98C6-5FFDA469AA1C}" type="slidenum">
              <a:rPr lang="en-US" smtClean="0"/>
              <a:pPr rtl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620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v-SE"/>
              <a:t>Klicka här för att ändra mall för rubrikformat</a:t>
            </a:r>
            <a:endParaRPr/>
          </a:p>
        </p:txBody>
      </p:sp>
      <p:sp>
        <p:nvSpPr>
          <p:cNvPr id="3" name="Platshållare 2 för innehåll"/>
          <p:cNvSpPr>
            <a:spLocks noGrp="1"/>
          </p:cNvSpPr>
          <p:nvPr>
            <p:ph sz="half" idx="1"/>
          </p:nvPr>
        </p:nvSpPr>
        <p:spPr>
          <a:xfrm>
            <a:off x="1293812" y="1676400"/>
            <a:ext cx="4700016" cy="44958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marL="1600200" algn="l" rtl="0">
              <a:defRPr sz="1600"/>
            </a:lvl6pPr>
            <a:lvl7pPr marL="1874520" algn="l" rtl="0">
              <a:defRPr sz="1600"/>
            </a:lvl7pPr>
            <a:lvl8pPr marL="2148840" algn="l" rtl="0">
              <a:defRPr sz="1600"/>
            </a:lvl8pPr>
            <a:lvl9pPr marL="2423160" algn="l" rtl="0">
              <a:defRPr sz="1600"/>
            </a:lvl9pPr>
          </a:lstStyle>
          <a:p>
            <a:pPr lvl="0" rtl="0"/>
            <a:r>
              <a:rPr lang="sv-SE"/>
              <a:t>Klicka här för att ändra format på bakgrundstexten</a:t>
            </a:r>
          </a:p>
          <a:p>
            <a:pPr lvl="1" rtl="0"/>
            <a:r>
              <a:rPr lang="sv-SE"/>
              <a:t>Nivå två</a:t>
            </a:r>
          </a:p>
          <a:p>
            <a:pPr lvl="2" rtl="0"/>
            <a:r>
              <a:rPr lang="sv-SE"/>
              <a:t>Nivå tre</a:t>
            </a:r>
          </a:p>
          <a:p>
            <a:pPr lvl="3" rtl="0"/>
            <a:r>
              <a:rPr lang="sv-SE"/>
              <a:t>Nivå fyra</a:t>
            </a:r>
          </a:p>
          <a:p>
            <a:pPr lvl="4" rtl="0"/>
            <a:r>
              <a:rPr lang="sv-SE"/>
              <a:t>Nivå fem</a:t>
            </a:r>
            <a:endParaRPr/>
          </a:p>
        </p:txBody>
      </p:sp>
      <p:sp>
        <p:nvSpPr>
          <p:cNvPr id="4" name="Platshållare 3 för innehåll"/>
          <p:cNvSpPr>
            <a:spLocks noGrp="1"/>
          </p:cNvSpPr>
          <p:nvPr>
            <p:ph sz="half" idx="2"/>
          </p:nvPr>
        </p:nvSpPr>
        <p:spPr>
          <a:xfrm>
            <a:off x="6202035" y="1676401"/>
            <a:ext cx="4700016" cy="44958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marL="1600200" algn="l" rtl="0">
              <a:defRPr sz="1600"/>
            </a:lvl6pPr>
            <a:lvl7pPr marL="1874520" algn="l" rtl="0">
              <a:defRPr sz="1600"/>
            </a:lvl7pPr>
            <a:lvl8pPr marL="2148840" algn="l" rtl="0">
              <a:defRPr sz="1600"/>
            </a:lvl8pPr>
            <a:lvl9pPr marL="2423160" algn="l" rtl="0">
              <a:defRPr sz="1600"/>
            </a:lvl9pPr>
          </a:lstStyle>
          <a:p>
            <a:pPr lvl="0" rtl="0"/>
            <a:r>
              <a:rPr lang="sv-SE"/>
              <a:t>Klicka här för att ändra format på bakgrundstexten</a:t>
            </a:r>
          </a:p>
          <a:p>
            <a:pPr lvl="1" rtl="0"/>
            <a:r>
              <a:rPr lang="sv-SE"/>
              <a:t>Nivå två</a:t>
            </a:r>
          </a:p>
          <a:p>
            <a:pPr lvl="2" rtl="0"/>
            <a:r>
              <a:rPr lang="sv-SE"/>
              <a:t>Nivå tre</a:t>
            </a:r>
          </a:p>
          <a:p>
            <a:pPr lvl="3" rtl="0"/>
            <a:r>
              <a:rPr lang="sv-SE"/>
              <a:t>Nivå fyra</a:t>
            </a:r>
          </a:p>
          <a:p>
            <a:pPr lvl="4" rtl="0"/>
            <a:r>
              <a:rPr lang="sv-SE"/>
              <a:t>Nivå fem</a:t>
            </a:r>
            <a:endParaRPr/>
          </a:p>
        </p:txBody>
      </p:sp>
      <p:sp>
        <p:nvSpPr>
          <p:cNvPr id="5" name="Platshållare 4 för datum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r>
              <a:rPr lang="en-US"/>
              <a:t>2016-08-02</a:t>
            </a:r>
            <a:endParaRPr lang="en-US" dirty="0"/>
          </a:p>
        </p:txBody>
      </p:sp>
      <p:sp>
        <p:nvSpPr>
          <p:cNvPr id="6" name="Platshållare 5 för sidfot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endParaRPr lang="en-US"/>
          </a:p>
        </p:txBody>
      </p:sp>
      <p:sp>
        <p:nvSpPr>
          <p:cNvPr id="7" name="Platshållare 6 för bildnummer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fld id="{81FEFA0A-2F20-4B60-98C6-5FFDA469AA1C}" type="slidenum">
              <a:rPr lang="en-US" smtClean="0"/>
              <a:pPr rtl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462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l" rtl="0">
              <a:defRPr/>
            </a:lvl1pPr>
          </a:lstStyle>
          <a:p>
            <a:pPr rtl="0"/>
            <a:r>
              <a:rPr lang="sv-SE"/>
              <a:t>Klicka här för att ändra mall för rubrikformat</a:t>
            </a:r>
            <a:endParaRPr/>
          </a:p>
        </p:txBody>
      </p:sp>
      <p:sp>
        <p:nvSpPr>
          <p:cNvPr id="3" name="Platshållare 2 för text"/>
          <p:cNvSpPr>
            <a:spLocks noGrp="1"/>
          </p:cNvSpPr>
          <p:nvPr>
            <p:ph type="body" idx="1"/>
          </p:nvPr>
        </p:nvSpPr>
        <p:spPr>
          <a:xfrm>
            <a:off x="1293813" y="1676399"/>
            <a:ext cx="4701142" cy="762001"/>
          </a:xfrm>
        </p:spPr>
        <p:txBody>
          <a:bodyPr rtlCol="0" anchor="ctr">
            <a:noAutofit/>
          </a:bodyPr>
          <a:lstStyle>
            <a:lvl1pPr marL="0" indent="0" algn="l" rtl="0">
              <a:spcBef>
                <a:spcPts val="0"/>
              </a:spcBef>
              <a:buNone/>
              <a:defRPr sz="2400" b="0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3 för innehåll"/>
          <p:cNvSpPr>
            <a:spLocks noGrp="1"/>
          </p:cNvSpPr>
          <p:nvPr>
            <p:ph sz="half" idx="2"/>
          </p:nvPr>
        </p:nvSpPr>
        <p:spPr>
          <a:xfrm>
            <a:off x="1293813" y="2516457"/>
            <a:ext cx="4701142" cy="3655743"/>
          </a:xfrm>
        </p:spPr>
        <p:txBody>
          <a:bodyPr rtlCol="0"/>
          <a:lstStyle>
            <a:lvl1pPr algn="l" rtl="0">
              <a:defRPr sz="22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marL="1600200" algn="l" rtl="0">
              <a:defRPr sz="1600"/>
            </a:lvl6pPr>
            <a:lvl7pPr marL="1874520" algn="l" rtl="0">
              <a:defRPr sz="1600"/>
            </a:lvl7pPr>
            <a:lvl8pPr marL="2148840" algn="l" rtl="0">
              <a:defRPr sz="1600"/>
            </a:lvl8pPr>
            <a:lvl9pPr marL="2423160" algn="l" rtl="0">
              <a:defRPr sz="1600"/>
            </a:lvl9pPr>
          </a:lstStyle>
          <a:p>
            <a:pPr lvl="0" rtl="0"/>
            <a:r>
              <a:rPr lang="sv-SE"/>
              <a:t>Klicka här för att ändra format på bakgrundstexten</a:t>
            </a:r>
          </a:p>
          <a:p>
            <a:pPr lvl="1" rtl="0"/>
            <a:r>
              <a:rPr lang="sv-SE"/>
              <a:t>Nivå två</a:t>
            </a:r>
          </a:p>
          <a:p>
            <a:pPr lvl="2" rtl="0"/>
            <a:r>
              <a:rPr lang="sv-SE"/>
              <a:t>Nivå tre</a:t>
            </a:r>
          </a:p>
          <a:p>
            <a:pPr lvl="3" rtl="0"/>
            <a:r>
              <a:rPr lang="sv-SE"/>
              <a:t>Nivå fyra</a:t>
            </a:r>
          </a:p>
          <a:p>
            <a:pPr lvl="4" rtl="0"/>
            <a:r>
              <a:rPr lang="sv-SE"/>
              <a:t>Nivå fem</a:t>
            </a:r>
            <a:endParaRPr/>
          </a:p>
        </p:txBody>
      </p:sp>
      <p:sp>
        <p:nvSpPr>
          <p:cNvPr id="5" name="Platshållare 4 för text"/>
          <p:cNvSpPr>
            <a:spLocks noGrp="1"/>
          </p:cNvSpPr>
          <p:nvPr>
            <p:ph type="body" sz="quarter" idx="3"/>
          </p:nvPr>
        </p:nvSpPr>
        <p:spPr>
          <a:xfrm>
            <a:off x="6191754" y="1676399"/>
            <a:ext cx="4703259" cy="762001"/>
          </a:xfrm>
        </p:spPr>
        <p:txBody>
          <a:bodyPr rtlCol="0" anchor="ctr">
            <a:noAutofit/>
          </a:bodyPr>
          <a:lstStyle>
            <a:lvl1pPr marL="0" indent="0" algn="l" rtl="0">
              <a:spcBef>
                <a:spcPts val="0"/>
              </a:spcBef>
              <a:buNone/>
              <a:defRPr sz="2400" b="0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5 för innehåll"/>
          <p:cNvSpPr>
            <a:spLocks noGrp="1"/>
          </p:cNvSpPr>
          <p:nvPr>
            <p:ph sz="quarter" idx="4"/>
          </p:nvPr>
        </p:nvSpPr>
        <p:spPr>
          <a:xfrm>
            <a:off x="6191754" y="2516457"/>
            <a:ext cx="4703259" cy="3655743"/>
          </a:xfrm>
        </p:spPr>
        <p:txBody>
          <a:bodyPr rtlCol="0"/>
          <a:lstStyle>
            <a:lvl1pPr algn="l" rtl="0">
              <a:defRPr sz="22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marL="1600200" algn="l" rtl="0">
              <a:defRPr sz="1600"/>
            </a:lvl6pPr>
            <a:lvl7pPr marL="1874520" algn="l" rtl="0">
              <a:defRPr sz="1600"/>
            </a:lvl7pPr>
            <a:lvl8pPr marL="2148840" algn="l" rtl="0">
              <a:defRPr sz="1600"/>
            </a:lvl8pPr>
            <a:lvl9pPr marL="2423160" algn="l" rtl="0">
              <a:defRPr sz="1600"/>
            </a:lvl9pPr>
          </a:lstStyle>
          <a:p>
            <a:pPr lvl="0" rtl="0"/>
            <a:r>
              <a:rPr lang="sv-SE"/>
              <a:t>Klicka här för att ändra format på bakgrundstexten</a:t>
            </a:r>
          </a:p>
          <a:p>
            <a:pPr lvl="1" rtl="0"/>
            <a:r>
              <a:rPr lang="sv-SE"/>
              <a:t>Nivå två</a:t>
            </a:r>
          </a:p>
          <a:p>
            <a:pPr lvl="2" rtl="0"/>
            <a:r>
              <a:rPr lang="sv-SE"/>
              <a:t>Nivå tre</a:t>
            </a:r>
          </a:p>
          <a:p>
            <a:pPr lvl="3" rtl="0"/>
            <a:r>
              <a:rPr lang="sv-SE"/>
              <a:t>Nivå fyra</a:t>
            </a:r>
          </a:p>
          <a:p>
            <a:pPr lvl="4" rtl="0"/>
            <a:r>
              <a:rPr lang="sv-SE"/>
              <a:t>Nivå fem</a:t>
            </a:r>
            <a:endParaRPr/>
          </a:p>
        </p:txBody>
      </p:sp>
      <p:sp>
        <p:nvSpPr>
          <p:cNvPr id="7" name="Platshållare 6 för datum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r>
              <a:rPr lang="en-US"/>
              <a:t>2016-08-02</a:t>
            </a:r>
            <a:endParaRPr lang="en-US" dirty="0"/>
          </a:p>
        </p:txBody>
      </p:sp>
      <p:sp>
        <p:nvSpPr>
          <p:cNvPr id="8" name="Platshållare 7 för sidfot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endParaRPr lang="en-US"/>
          </a:p>
        </p:txBody>
      </p:sp>
      <p:sp>
        <p:nvSpPr>
          <p:cNvPr id="9" name="Platshållare 8 för bildnummer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fld id="{81FEFA0A-2F20-4B60-98C6-5FFDA469AA1C}" type="slidenum">
              <a:rPr lang="en-US" smtClean="0"/>
              <a:pPr rtl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552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v-SE"/>
              <a:t>Klicka här för att ändra mall för rubrikformat</a:t>
            </a:r>
            <a:endParaRPr/>
          </a:p>
        </p:txBody>
      </p:sp>
      <p:sp>
        <p:nvSpPr>
          <p:cNvPr id="3" name="Platshållare 2 för datum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r>
              <a:rPr lang="en-US"/>
              <a:t>2016-08-02</a:t>
            </a:r>
            <a:endParaRPr lang="en-US" dirty="0"/>
          </a:p>
        </p:txBody>
      </p:sp>
      <p:sp>
        <p:nvSpPr>
          <p:cNvPr id="4" name="Platshållare 3 för sidfot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endParaRPr lang="en-US"/>
          </a:p>
        </p:txBody>
      </p:sp>
      <p:sp>
        <p:nvSpPr>
          <p:cNvPr id="5" name="Platshållare 4 för bildnummer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fld id="{81FEFA0A-2F20-4B60-98C6-5FFDA469AA1C}" type="slidenum">
              <a:rPr lang="en-US" smtClean="0"/>
              <a:pPr rtl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595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o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1 för datum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r>
              <a:rPr lang="en-US"/>
              <a:t>2016-08-02</a:t>
            </a:r>
            <a:endParaRPr lang="en-US" dirty="0"/>
          </a:p>
        </p:txBody>
      </p:sp>
      <p:sp>
        <p:nvSpPr>
          <p:cNvPr id="3" name="Platshållare 2 för sidfot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endParaRPr lang="en-US"/>
          </a:p>
        </p:txBody>
      </p:sp>
      <p:sp>
        <p:nvSpPr>
          <p:cNvPr id="4" name="Platshållare 3 för bildnummer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fld id="{81FEFA0A-2F20-4B60-98C6-5FFDA469AA1C}" type="slidenum">
              <a:rPr lang="en-US" smtClean="0"/>
              <a:pPr rtl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399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770811" y="1676400"/>
            <a:ext cx="3810000" cy="2438400"/>
          </a:xfrm>
        </p:spPr>
        <p:txBody>
          <a:bodyPr rtlCol="0" anchor="b">
            <a:normAutofit/>
          </a:bodyPr>
          <a:lstStyle>
            <a:lvl1pPr algn="l" rtl="0">
              <a:defRPr sz="3200" b="0"/>
            </a:lvl1pPr>
          </a:lstStyle>
          <a:p>
            <a:pPr rtl="0"/>
            <a:r>
              <a:rPr lang="sv-SE"/>
              <a:t>Klicka här för att ändra mall för rubrikformat</a:t>
            </a:r>
            <a:endParaRPr dirty="0"/>
          </a:p>
        </p:txBody>
      </p:sp>
      <p:sp>
        <p:nvSpPr>
          <p:cNvPr id="3" name="Platshållare 2 för innehåll"/>
          <p:cNvSpPr>
            <a:spLocks noGrp="1"/>
          </p:cNvSpPr>
          <p:nvPr>
            <p:ph idx="1"/>
          </p:nvPr>
        </p:nvSpPr>
        <p:spPr>
          <a:xfrm>
            <a:off x="1293813" y="685800"/>
            <a:ext cx="6172200" cy="54864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1600"/>
            </a:lvl6pPr>
            <a:lvl7pPr algn="l" rtl="0">
              <a:defRPr sz="1600"/>
            </a:lvl7pPr>
            <a:lvl8pPr algn="l" rtl="0">
              <a:defRPr sz="1600"/>
            </a:lvl8pPr>
            <a:lvl9pPr algn="l" rtl="0">
              <a:defRPr sz="1600"/>
            </a:lvl9pPr>
          </a:lstStyle>
          <a:p>
            <a:pPr lvl="0" rtl="0"/>
            <a:r>
              <a:rPr lang="sv-SE"/>
              <a:t>Klicka här för att ändra format på bakgrundstexten</a:t>
            </a:r>
          </a:p>
          <a:p>
            <a:pPr lvl="1" rtl="0"/>
            <a:r>
              <a:rPr lang="sv-SE"/>
              <a:t>Nivå två</a:t>
            </a:r>
          </a:p>
          <a:p>
            <a:pPr lvl="2" rtl="0"/>
            <a:r>
              <a:rPr lang="sv-SE"/>
              <a:t>Nivå tre</a:t>
            </a:r>
          </a:p>
          <a:p>
            <a:pPr lvl="3" rtl="0"/>
            <a:r>
              <a:rPr lang="sv-SE"/>
              <a:t>Nivå fyra</a:t>
            </a:r>
          </a:p>
          <a:p>
            <a:pPr lvl="4" rtl="0"/>
            <a:r>
              <a:rPr lang="sv-SE"/>
              <a:t>Nivå fem</a:t>
            </a:r>
            <a:endParaRPr/>
          </a:p>
        </p:txBody>
      </p:sp>
      <p:sp>
        <p:nvSpPr>
          <p:cNvPr id="4" name="Platshållare 3 för text"/>
          <p:cNvSpPr>
            <a:spLocks noGrp="1"/>
          </p:cNvSpPr>
          <p:nvPr>
            <p:ph type="body" sz="half" idx="2"/>
          </p:nvPr>
        </p:nvSpPr>
        <p:spPr>
          <a:xfrm>
            <a:off x="7770811" y="4191000"/>
            <a:ext cx="3810000" cy="1524000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800"/>
            </a:lvl1pPr>
            <a:lvl2pPr marL="457200" indent="0" algn="l" rtl="0">
              <a:buNone/>
              <a:defRPr sz="1200"/>
            </a:lvl2pPr>
            <a:lvl3pPr marL="914400" indent="0" algn="l" rtl="0">
              <a:buNone/>
              <a:defRPr sz="1000"/>
            </a:lvl3pPr>
            <a:lvl4pPr marL="1371600" indent="0" algn="l" rtl="0">
              <a:buNone/>
              <a:defRPr sz="900"/>
            </a:lvl4pPr>
            <a:lvl5pPr marL="1828800" indent="0" algn="l" rtl="0">
              <a:buNone/>
              <a:defRPr sz="900"/>
            </a:lvl5pPr>
            <a:lvl6pPr marL="2286000" indent="0" algn="l" rtl="0">
              <a:buNone/>
              <a:defRPr sz="900"/>
            </a:lvl6pPr>
            <a:lvl7pPr marL="2743200" indent="0" algn="l" rtl="0">
              <a:buNone/>
              <a:defRPr sz="900"/>
            </a:lvl7pPr>
            <a:lvl8pPr marL="3200400" indent="0" algn="l" rtl="0">
              <a:buNone/>
              <a:defRPr sz="900"/>
            </a:lvl8pPr>
            <a:lvl9pPr marL="3657600" indent="0" algn="l" rtl="0">
              <a:buNone/>
              <a:defRPr sz="900"/>
            </a:lvl9pPr>
          </a:lstStyle>
          <a:p>
            <a:pPr lvl="0" rt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4 för datum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r>
              <a:rPr lang="en-US"/>
              <a:t>2016-08-02</a:t>
            </a:r>
          </a:p>
        </p:txBody>
      </p:sp>
      <p:sp>
        <p:nvSpPr>
          <p:cNvPr id="6" name="Platshållare 5 för sidfot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endParaRPr lang="en-US"/>
          </a:p>
        </p:txBody>
      </p:sp>
      <p:sp>
        <p:nvSpPr>
          <p:cNvPr id="7" name="Platshållare 6 för bildnummer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fld id="{81FEFA0A-2F20-4B60-98C6-5FFDA469AA1C}" type="slidenum">
              <a:rPr lang="en-US" smtClean="0"/>
              <a:pPr rtl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858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770812" y="1676400"/>
            <a:ext cx="3810000" cy="2438400"/>
          </a:xfrm>
        </p:spPr>
        <p:txBody>
          <a:bodyPr rtlCol="0" anchor="b">
            <a:noAutofit/>
          </a:bodyPr>
          <a:lstStyle>
            <a:lvl1pPr algn="l" rtl="0">
              <a:defRPr sz="3200" b="0"/>
            </a:lvl1pPr>
          </a:lstStyle>
          <a:p>
            <a:pPr rtl="0"/>
            <a:r>
              <a:rPr lang="sv-SE"/>
              <a:t>Klicka här för att ändra mall för rubrikformat</a:t>
            </a:r>
            <a:endParaRPr/>
          </a:p>
        </p:txBody>
      </p:sp>
      <p:sp>
        <p:nvSpPr>
          <p:cNvPr id="3" name="Platshållare 2 för bild" descr="En tom platshållare för att lägga till en bild. Klicka på platshållaren och markera bilden du vill lägga till."/>
          <p:cNvSpPr>
            <a:spLocks noGrp="1"/>
          </p:cNvSpPr>
          <p:nvPr>
            <p:ph type="pic" idx="1"/>
          </p:nvPr>
        </p:nvSpPr>
        <p:spPr>
          <a:xfrm>
            <a:off x="1522412" y="0"/>
            <a:ext cx="5943601" cy="6858000"/>
          </a:xfrm>
        </p:spPr>
        <p:txBody>
          <a:bodyPr tIns="914400" rtlCol="0">
            <a:normAutofit/>
          </a:bodyPr>
          <a:lstStyle>
            <a:lvl1pPr marL="0" indent="0" algn="ctr" rtl="0">
              <a:buNone/>
              <a:defRPr sz="24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sv-SE"/>
              <a:t>Klicka på ikonen för att lägga till en bild</a:t>
            </a:r>
            <a:endParaRPr/>
          </a:p>
        </p:txBody>
      </p:sp>
      <p:sp>
        <p:nvSpPr>
          <p:cNvPr id="4" name="Platshållare 3 för text"/>
          <p:cNvSpPr>
            <a:spLocks noGrp="1"/>
          </p:cNvSpPr>
          <p:nvPr>
            <p:ph type="body" sz="half" idx="2"/>
          </p:nvPr>
        </p:nvSpPr>
        <p:spPr>
          <a:xfrm>
            <a:off x="7770812" y="4191000"/>
            <a:ext cx="3810000" cy="1524000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800"/>
            </a:lvl1pPr>
            <a:lvl2pPr marL="457200" indent="0" algn="l" rtl="0">
              <a:buNone/>
              <a:defRPr sz="1200"/>
            </a:lvl2pPr>
            <a:lvl3pPr marL="914400" indent="0" algn="l" rtl="0">
              <a:buNone/>
              <a:defRPr sz="1000"/>
            </a:lvl3pPr>
            <a:lvl4pPr marL="1371600" indent="0" algn="l" rtl="0">
              <a:buNone/>
              <a:defRPr sz="900"/>
            </a:lvl4pPr>
            <a:lvl5pPr marL="1828800" indent="0" algn="l" rtl="0">
              <a:buNone/>
              <a:defRPr sz="900"/>
            </a:lvl5pPr>
            <a:lvl6pPr marL="2286000" indent="0" algn="l" rtl="0">
              <a:buNone/>
              <a:defRPr sz="900"/>
            </a:lvl6pPr>
            <a:lvl7pPr marL="2743200" indent="0" algn="l" rtl="0">
              <a:buNone/>
              <a:defRPr sz="900"/>
            </a:lvl7pPr>
            <a:lvl8pPr marL="3200400" indent="0" algn="l" rtl="0">
              <a:buNone/>
              <a:defRPr sz="900"/>
            </a:lvl8pPr>
            <a:lvl9pPr marL="3657600" indent="0" algn="l" rtl="0">
              <a:buNone/>
              <a:defRPr sz="900"/>
            </a:lvl9pPr>
          </a:lstStyle>
          <a:p>
            <a:pPr lvl="0" rt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3839490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/>
        </p:nvSpPr>
        <p:spPr>
          <a:xfrm>
            <a:off x="836614" y="0"/>
            <a:ext cx="11352212" cy="6858000"/>
          </a:xfrm>
          <a:prstGeom prst="rect">
            <a:avLst/>
          </a:prstGeom>
          <a:gradFill>
            <a:gsLst>
              <a:gs pos="0">
                <a:schemeClr val="bg1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/>
          </a:p>
        </p:txBody>
      </p:sp>
      <p:sp>
        <p:nvSpPr>
          <p:cNvPr id="2" name="Platshållare 1 för rubrik"/>
          <p:cNvSpPr>
            <a:spLocks noGrp="1"/>
          </p:cNvSpPr>
          <p:nvPr>
            <p:ph type="title"/>
          </p:nvPr>
        </p:nvSpPr>
        <p:spPr>
          <a:xfrm>
            <a:off x="1293813" y="381000"/>
            <a:ext cx="96012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sv-se"/>
              <a:t>Klicka här för att ändra format</a:t>
            </a:r>
            <a:endParaRPr dirty="0"/>
          </a:p>
        </p:txBody>
      </p:sp>
      <p:sp>
        <p:nvSpPr>
          <p:cNvPr id="3" name="Platshållare 2 för text"/>
          <p:cNvSpPr>
            <a:spLocks noGrp="1"/>
          </p:cNvSpPr>
          <p:nvPr>
            <p:ph type="body" idx="1"/>
          </p:nvPr>
        </p:nvSpPr>
        <p:spPr>
          <a:xfrm>
            <a:off x="1293813" y="1676400"/>
            <a:ext cx="9601200" cy="449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sv-se"/>
              <a:t>Redigera format för bakgrundstext</a:t>
            </a:r>
          </a:p>
          <a:p>
            <a:pPr lvl="1" rtl="0"/>
            <a:r>
              <a:rPr lang="sv-se"/>
              <a:t>Nivå två</a:t>
            </a:r>
          </a:p>
          <a:p>
            <a:pPr lvl="2" rtl="0"/>
            <a:r>
              <a:rPr lang="sv-se"/>
              <a:t>Nivå tre</a:t>
            </a:r>
          </a:p>
          <a:p>
            <a:pPr lvl="3" rtl="0"/>
            <a:r>
              <a:rPr lang="sv-se"/>
              <a:t>Nivå fyra</a:t>
            </a:r>
          </a:p>
          <a:p>
            <a:pPr lvl="4" rtl="0"/>
            <a:r>
              <a:rPr lang="sv-se"/>
              <a:t>Nivå fem</a:t>
            </a:r>
            <a:endParaRPr/>
          </a:p>
        </p:txBody>
      </p:sp>
      <p:sp>
        <p:nvSpPr>
          <p:cNvPr id="4" name="Platshållare 3 för datum"/>
          <p:cNvSpPr>
            <a:spLocks noGrp="1"/>
          </p:cNvSpPr>
          <p:nvPr>
            <p:ph type="dt" sz="half" idx="2"/>
          </p:nvPr>
        </p:nvSpPr>
        <p:spPr>
          <a:xfrm>
            <a:off x="1271781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pPr rtl="0"/>
            <a:r>
              <a:rPr lang="en-US"/>
              <a:t>2016-08-02</a:t>
            </a:r>
            <a:endParaRPr lang="en-US" dirty="0"/>
          </a:p>
        </p:txBody>
      </p:sp>
      <p:sp>
        <p:nvSpPr>
          <p:cNvPr id="5" name="Platshållare 4 för sidfot"/>
          <p:cNvSpPr>
            <a:spLocks noGrp="1"/>
          </p:cNvSpPr>
          <p:nvPr>
            <p:ph type="ftr" sz="quarter" idx="3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0">
              <a:defRPr sz="11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pPr rtl="0"/>
            <a:endParaRPr lang="en-US"/>
          </a:p>
        </p:txBody>
      </p:sp>
      <p:sp>
        <p:nvSpPr>
          <p:cNvPr id="6" name="Platshållare 5 för bildnummer"/>
          <p:cNvSpPr>
            <a:spLocks noGrp="1"/>
          </p:cNvSpPr>
          <p:nvPr>
            <p:ph type="sldNum" sz="quarter" idx="4"/>
          </p:nvPr>
        </p:nvSpPr>
        <p:spPr>
          <a:xfrm>
            <a:off x="8051225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pPr rtl="0"/>
            <a:fld id="{81FEFA0A-2F20-4B60-98C6-5FFDA469AA1C}" type="slidenum">
              <a:rPr lang="en-US" smtClean="0"/>
              <a:pPr rtl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721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3838" indent="-228600" algn="l" defTabSz="914400" rtl="0" eaLnBrk="1" latinLnBrk="0" hangingPunct="1">
        <a:lnSpc>
          <a:spcPct val="90000"/>
        </a:lnSpc>
        <a:spcBef>
          <a:spcPts val="16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5156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87452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2316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6.png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6" Type="http://schemas.openxmlformats.org/officeDocument/2006/relationships/image" Target="../media/image7.png"/><Relationship Id="rId5" Type="http://schemas.openxmlformats.org/officeDocument/2006/relationships/hyperlink" Target="mailto:Helena.horvin_billsten@uvet.lu.se" TargetMode="External"/><Relationship Id="rId4" Type="http://schemas.openxmlformats.org/officeDocument/2006/relationships/hyperlink" Target="mailto:Suzana.ristic@uvet.lu.se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5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5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5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/>
        <p:txBody>
          <a:bodyPr rtlCol="0">
            <a:normAutofit fontScale="90000"/>
          </a:bodyPr>
          <a:lstStyle/>
          <a:p>
            <a:pPr rtl="0"/>
            <a:r>
              <a:rPr lang="sv-SE" dirty="0"/>
              <a:t>Del 3:</a:t>
            </a:r>
            <a:br>
              <a:rPr lang="sv-SE" dirty="0"/>
            </a:br>
            <a:r>
              <a:rPr lang="sv-se" dirty="0"/>
              <a:t>Info om bedömning av VFU och VFU-handledarens roll i denna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r>
              <a:rPr lang="sv-se" dirty="0"/>
              <a:t>Helena Hörvin Billsten &amp; Suzana Ristic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39576C82-662A-49FC-A58C-EA6E841DB7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74475" y="4227755"/>
            <a:ext cx="2817525" cy="2630245"/>
          </a:xfrm>
          <a:prstGeom prst="rect">
            <a:avLst/>
          </a:prstGeom>
        </p:spPr>
      </p:pic>
      <p:pic>
        <p:nvPicPr>
          <p:cNvPr id="7" name="Ljud 6">
            <a:extLst>
              <a:ext uri="{FF2B5EF4-FFF2-40B4-BE49-F238E27FC236}">
                <a16:creationId xmlns:a16="http://schemas.microsoft.com/office/drawing/2014/main" id="{9F1106A8-C4D5-22DD-1104-B272A83A5D8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160125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8176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7499">
        <p:fade/>
      </p:transition>
    </mc:Choice>
    <mc:Fallback xmlns="">
      <p:transition spd="med" advTm="749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5B08A1D-DD64-0E1F-265D-86E090E501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Vid frågor hör av er till: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4F80EA8E-D225-9153-4CE4-A0B18360498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Suzana Ristic – VFU-koordinator</a:t>
            </a:r>
          </a:p>
        </p:txBody>
      </p:sp>
      <p:sp>
        <p:nvSpPr>
          <p:cNvPr id="5" name="Platshållare för innehåll 4">
            <a:extLst>
              <a:ext uri="{FF2B5EF4-FFF2-40B4-BE49-F238E27FC236}">
                <a16:creationId xmlns:a16="http://schemas.microsoft.com/office/drawing/2014/main" id="{532F53C4-9D00-DEAB-4313-3690648924E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sv-SE" dirty="0"/>
              <a:t>Frågor på placeringar och det praktiska omkring VFU</a:t>
            </a:r>
          </a:p>
          <a:p>
            <a:r>
              <a:rPr lang="sv-SE" dirty="0">
                <a:hlinkClick r:id="rId4"/>
              </a:rPr>
              <a:t>Suzana.ristic@uvet.lu.se</a:t>
            </a:r>
            <a:endParaRPr lang="sv-SE" dirty="0"/>
          </a:p>
          <a:p>
            <a:endParaRPr lang="sv-SE" dirty="0"/>
          </a:p>
        </p:txBody>
      </p:sp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B9A1056F-ADFC-D6F9-03EB-217EAF074CE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sv-SE" dirty="0"/>
              <a:t>Helena Hörvin Billsten - Utbildningsledare</a:t>
            </a:r>
          </a:p>
        </p:txBody>
      </p:sp>
      <p:sp>
        <p:nvSpPr>
          <p:cNvPr id="7" name="Platshållare för innehåll 6">
            <a:extLst>
              <a:ext uri="{FF2B5EF4-FFF2-40B4-BE49-F238E27FC236}">
                <a16:creationId xmlns:a16="http://schemas.microsoft.com/office/drawing/2014/main" id="{4345E526-7083-A9A4-CDDB-23F64B994E99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sv-SE" dirty="0"/>
              <a:t>Frågor om VFU-kursmål, bedömning, ev. problem på </a:t>
            </a:r>
            <a:r>
              <a:rPr lang="sv-SE" dirty="0" err="1"/>
              <a:t>VFU:n</a:t>
            </a:r>
            <a:endParaRPr lang="sv-SE" dirty="0"/>
          </a:p>
          <a:p>
            <a:r>
              <a:rPr lang="sv-SE" dirty="0">
                <a:hlinkClick r:id="rId5"/>
              </a:rPr>
              <a:t>Helena.horvin_billsten@uvet.lu.se</a:t>
            </a:r>
            <a:endParaRPr lang="sv-SE" dirty="0"/>
          </a:p>
          <a:p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47AAB04B-6108-4281-89CA-875635D369B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15805" y="5517232"/>
            <a:ext cx="2162139" cy="1340768"/>
          </a:xfrm>
          <a:prstGeom prst="rect">
            <a:avLst/>
          </a:prstGeom>
        </p:spPr>
      </p:pic>
      <p:pic>
        <p:nvPicPr>
          <p:cNvPr id="28" name="Ljud 27">
            <a:extLst>
              <a:ext uri="{FF2B5EF4-FFF2-40B4-BE49-F238E27FC236}">
                <a16:creationId xmlns:a16="http://schemas.microsoft.com/office/drawing/2014/main" id="{A0478771-679D-8333-81AB-C0796AA8501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160125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6961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9733">
        <p:fade/>
      </p:transition>
    </mc:Choice>
    <mc:Fallback xmlns="">
      <p:transition spd="med" advTm="1973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456F908-32EA-11CF-A61C-38EF2EAE49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VFU-kurserna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B712CB71-E585-D84F-BF8C-C1AF2F8341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b="1" dirty="0"/>
              <a:t>VFU – kurserna har olika kursmål med progression och fokusområden</a:t>
            </a:r>
          </a:p>
          <a:p>
            <a:r>
              <a:rPr lang="sv-SE" dirty="0"/>
              <a:t>VFU 1: Komma in i lärarrollen </a:t>
            </a:r>
            <a:r>
              <a:rPr lang="sv-SE" dirty="0" err="1"/>
              <a:t>m.h.a</a:t>
            </a:r>
            <a:r>
              <a:rPr lang="sv-SE" dirty="0"/>
              <a:t>. VFU-handledare, digitalisering</a:t>
            </a:r>
          </a:p>
          <a:p>
            <a:r>
              <a:rPr lang="sv-SE" dirty="0"/>
              <a:t>VFU 2: Blir mer självständig i lärarrollen samt betyg och bedömning</a:t>
            </a:r>
          </a:p>
          <a:p>
            <a:r>
              <a:rPr lang="sv-SE" dirty="0"/>
              <a:t>VFU 3: Självständig lärare som ser sitt kompetensutvecklingsbehov samt individanpassning och konflikthantering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CD5483EB-4EB4-479E-4DB1-3B1D7A14D6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15805" y="5517232"/>
            <a:ext cx="2162139" cy="1340768"/>
          </a:xfrm>
          <a:prstGeom prst="rect">
            <a:avLst/>
          </a:prstGeom>
        </p:spPr>
      </p:pic>
      <p:pic>
        <p:nvPicPr>
          <p:cNvPr id="14" name="Ljud 13">
            <a:extLst>
              <a:ext uri="{FF2B5EF4-FFF2-40B4-BE49-F238E27FC236}">
                <a16:creationId xmlns:a16="http://schemas.microsoft.com/office/drawing/2014/main" id="{37E0303B-8934-228A-8A74-FA4F4C77F62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160125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883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4832">
        <p:fade/>
      </p:transition>
    </mc:Choice>
    <mc:Fallback xmlns="">
      <p:transition spd="med" advTm="3483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0FF955F-62C9-8C49-7FC3-59A91981D5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Hur förbereds studenterna inför </a:t>
            </a:r>
            <a:r>
              <a:rPr lang="sv-SE" dirty="0" err="1"/>
              <a:t>VFU:n</a:t>
            </a:r>
            <a:r>
              <a:rPr lang="sv-SE" dirty="0"/>
              <a:t>?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D0B461FA-3CD7-7409-7B95-368D939FE0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v-SE" dirty="0"/>
              <a:t>Studenterna tilldelas en VFU-placering, en VFU-handledare och en VFU-lärare (ämneslärare från LU)  ca 14 dagar innan VFU</a:t>
            </a:r>
          </a:p>
          <a:p>
            <a:r>
              <a:rPr lang="sv-SE" b="1" dirty="0"/>
              <a:t>VFU-info-möte ett par veckor innan VFU</a:t>
            </a:r>
          </a:p>
          <a:p>
            <a:pPr>
              <a:buFontTx/>
              <a:buChar char="-"/>
            </a:pPr>
            <a:r>
              <a:rPr lang="sv-SE" dirty="0"/>
              <a:t>Genomgång av praktiska saker</a:t>
            </a:r>
          </a:p>
          <a:p>
            <a:pPr>
              <a:buFontTx/>
              <a:buChar char="-"/>
            </a:pPr>
            <a:r>
              <a:rPr lang="sv-SE" dirty="0"/>
              <a:t>Genomgång av mål, bedömning, dokument </a:t>
            </a:r>
            <a:r>
              <a:rPr lang="sv-SE" dirty="0" err="1"/>
              <a:t>etc</a:t>
            </a:r>
            <a:endParaRPr lang="sv-SE" dirty="0"/>
          </a:p>
          <a:p>
            <a:pPr>
              <a:buFontTx/>
              <a:buChar char="-"/>
            </a:pPr>
            <a:endParaRPr lang="sv-SE" dirty="0"/>
          </a:p>
          <a:p>
            <a:r>
              <a:rPr lang="sv-SE" b="1" dirty="0"/>
              <a:t>VFU-uppföljning ca en vecka efter VFU</a:t>
            </a:r>
          </a:p>
          <a:p>
            <a:pPr marL="0" indent="0">
              <a:buNone/>
            </a:pPr>
            <a:r>
              <a:rPr lang="sv-SE" dirty="0"/>
              <a:t>- Utvärdering med fokus på nyttiga erfarenheter och dilemman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26E7842E-D7F4-99A9-B492-B07DEA97D7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15805" y="5517232"/>
            <a:ext cx="2162139" cy="1340768"/>
          </a:xfrm>
          <a:prstGeom prst="rect">
            <a:avLst/>
          </a:prstGeom>
        </p:spPr>
      </p:pic>
      <p:pic>
        <p:nvPicPr>
          <p:cNvPr id="13" name="Ljud 12">
            <a:extLst>
              <a:ext uri="{FF2B5EF4-FFF2-40B4-BE49-F238E27FC236}">
                <a16:creationId xmlns:a16="http://schemas.microsoft.com/office/drawing/2014/main" id="{7E5861C3-875D-9447-8BFA-44D7F6373B3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160125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873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5247">
        <p:fade/>
      </p:transition>
    </mc:Choice>
    <mc:Fallback xmlns="">
      <p:transition spd="med" advTm="5524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6330557-DCD4-54F5-8B67-DA26FB2D49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Hur bedöms studenten?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51EC4B5-8690-8630-A6FF-D1632A8FAC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sv-SE" b="1" dirty="0"/>
              <a:t>Studenten bedöms på tre områden som är lika för varje VFU:</a:t>
            </a:r>
          </a:p>
          <a:p>
            <a:pPr marL="457200" indent="-457200">
              <a:buAutoNum type="arabicParenR"/>
            </a:pPr>
            <a:r>
              <a:rPr lang="sv-SE" dirty="0"/>
              <a:t>Genomförande av undervisning och övriga läraruppgifter</a:t>
            </a:r>
          </a:p>
          <a:p>
            <a:pPr marL="457200" indent="-457200">
              <a:buFont typeface="Arial" pitchFamily="34" charset="0"/>
              <a:buAutoNum type="arabicParenR"/>
            </a:pPr>
            <a:r>
              <a:rPr lang="sv-SE" dirty="0"/>
              <a:t>Analys och reflektion kring den egna utvecklingen</a:t>
            </a:r>
          </a:p>
          <a:p>
            <a:pPr marL="457200" indent="-457200">
              <a:buFont typeface="Arial" pitchFamily="34" charset="0"/>
              <a:buAutoNum type="arabicParenR"/>
            </a:pPr>
            <a:r>
              <a:rPr lang="sv-SE" dirty="0"/>
              <a:t>Förtrogenhet med styrdokument och teoretisk förankring (vetenskapligt grund) </a:t>
            </a:r>
          </a:p>
          <a:p>
            <a:r>
              <a:rPr lang="sv-SE" b="1" dirty="0"/>
              <a:t>För att göra bedömningen används tre bedömningsdokument: </a:t>
            </a:r>
          </a:p>
          <a:p>
            <a:pPr marL="457200" indent="-457200">
              <a:buAutoNum type="arabicParenR"/>
            </a:pPr>
            <a:r>
              <a:rPr lang="sv-SE" dirty="0"/>
              <a:t>Lektionsbesök </a:t>
            </a:r>
          </a:p>
          <a:p>
            <a:pPr marL="457200" indent="-457200">
              <a:buAutoNum type="arabicParenR"/>
            </a:pPr>
            <a:r>
              <a:rPr lang="sv-SE" dirty="0"/>
              <a:t>Trepartssamtal </a:t>
            </a:r>
          </a:p>
          <a:p>
            <a:pPr marL="457200" indent="-457200">
              <a:buAutoNum type="arabicParenR"/>
            </a:pPr>
            <a:r>
              <a:rPr lang="sv-SE" dirty="0"/>
              <a:t> VFU-rapport</a:t>
            </a:r>
          </a:p>
          <a:p>
            <a:pPr marL="342900" indent="-342900"/>
            <a:r>
              <a:rPr lang="sv-SE" b="1" dirty="0"/>
              <a:t>Betyg: </a:t>
            </a:r>
            <a:r>
              <a:rPr lang="sv-SE" dirty="0"/>
              <a:t>U, G, VG</a:t>
            </a:r>
          </a:p>
          <a:p>
            <a:pPr marL="342900" indent="-342900"/>
            <a:r>
              <a:rPr lang="sv-SE" b="1" i="1" dirty="0"/>
              <a:t>Bedömningen görs av VFU-läraren från LU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E45DBBB1-8380-D98A-045A-4F3F945EBE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15805" y="5517232"/>
            <a:ext cx="2162139" cy="1340768"/>
          </a:xfrm>
          <a:prstGeom prst="rect">
            <a:avLst/>
          </a:prstGeom>
        </p:spPr>
      </p:pic>
      <p:pic>
        <p:nvPicPr>
          <p:cNvPr id="10" name="Ljud 9">
            <a:extLst>
              <a:ext uri="{FF2B5EF4-FFF2-40B4-BE49-F238E27FC236}">
                <a16:creationId xmlns:a16="http://schemas.microsoft.com/office/drawing/2014/main" id="{40834FCB-964D-CF2F-1851-04C0B412E11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160125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558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65366">
        <p:fade/>
      </p:transition>
    </mc:Choice>
    <mc:Fallback xmlns="">
      <p:transition spd="med" advTm="6536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1D9A056-9EA5-3198-37D5-7721B207A9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9578" y="360798"/>
            <a:ext cx="8817703" cy="1387758"/>
          </a:xfrm>
        </p:spPr>
        <p:txBody>
          <a:bodyPr/>
          <a:lstStyle/>
          <a:p>
            <a:r>
              <a:rPr lang="sv-SE" dirty="0"/>
              <a:t>Vad är ett trepartssamtal?</a:t>
            </a:r>
            <a:br>
              <a:rPr lang="sv-SE" dirty="0"/>
            </a:b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401A6F37-4409-CC0D-9636-68B6E1B7B9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523" y="1614121"/>
            <a:ext cx="9688322" cy="4505178"/>
          </a:xfrm>
        </p:spPr>
        <p:txBody>
          <a:bodyPr>
            <a:normAutofit fontScale="92500" lnSpcReduction="10000"/>
          </a:bodyPr>
          <a:lstStyle/>
          <a:p>
            <a:r>
              <a:rPr lang="sv-SE" dirty="0"/>
              <a:t>Samtal mellan student, VFU-handledare och VFU-lärare där alla ska komma till tals men </a:t>
            </a:r>
            <a:r>
              <a:rPr lang="sv-SE" u="sng" dirty="0"/>
              <a:t>VFU-läraren sköter dokumentation</a:t>
            </a:r>
          </a:p>
          <a:p>
            <a:r>
              <a:rPr lang="sv-SE" dirty="0"/>
              <a:t>45-60 min</a:t>
            </a:r>
          </a:p>
          <a:p>
            <a:r>
              <a:rPr lang="sv-SE" dirty="0"/>
              <a:t>Inleds gärna med en kort diskussion mellan VFU-handledare och VFU-lärare (10 min)</a:t>
            </a:r>
          </a:p>
          <a:p>
            <a:r>
              <a:rPr lang="sv-SE" dirty="0"/>
              <a:t>Därefter lektionsreflektion: vad gick bra, vad kunde gjorts annorlunda</a:t>
            </a:r>
            <a:r>
              <a:rPr lang="sv-SE" dirty="0">
                <a:sym typeface="Wingdings" panose="05000000000000000000" pitchFamily="2" charset="2"/>
              </a:rPr>
              <a:t> styrkor + förbättringsområden (formativt)</a:t>
            </a:r>
          </a:p>
          <a:p>
            <a:r>
              <a:rPr lang="sv-SE" dirty="0">
                <a:sym typeface="Wingdings" panose="05000000000000000000" pitchFamily="2" charset="2"/>
              </a:rPr>
              <a:t>Diskussion av måluppfyllelse och vad som ev. behöver kompletteras i VFU-rapporten (examinerande) </a:t>
            </a:r>
          </a:p>
          <a:p>
            <a:r>
              <a:rPr lang="sv-SE" dirty="0"/>
              <a:t>VFU-läraren gör en kortfattad dokumentation av VFU-besöket som i slutändan sammanfogas till VFU-rapporten som studenten lämnar in efter avslutad VFU. </a:t>
            </a:r>
          </a:p>
          <a:p>
            <a:endParaRPr lang="sv-SE" dirty="0"/>
          </a:p>
          <a:p>
            <a:endParaRPr lang="sv-SE" dirty="0"/>
          </a:p>
          <a:p>
            <a:endParaRPr lang="sv-SE" dirty="0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6427E569-776E-DEF5-2C03-C40F2BD434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15805" y="5517232"/>
            <a:ext cx="2162139" cy="1340768"/>
          </a:xfrm>
          <a:prstGeom prst="rect">
            <a:avLst/>
          </a:prstGeom>
        </p:spPr>
      </p:pic>
      <p:pic>
        <p:nvPicPr>
          <p:cNvPr id="15" name="Ljud 14">
            <a:extLst>
              <a:ext uri="{FF2B5EF4-FFF2-40B4-BE49-F238E27FC236}">
                <a16:creationId xmlns:a16="http://schemas.microsoft.com/office/drawing/2014/main" id="{EB476034-82CA-AC67-D8AB-84D596B8905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160125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9382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07514">
        <p:fade/>
      </p:transition>
    </mc:Choice>
    <mc:Fallback xmlns="">
      <p:transition spd="med" advTm="10751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5EC415D-D4E5-E2DF-9AB8-DABF005A77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5952" y="360799"/>
            <a:ext cx="9711329" cy="1235397"/>
          </a:xfrm>
        </p:spPr>
        <p:txBody>
          <a:bodyPr/>
          <a:lstStyle/>
          <a:p>
            <a:r>
              <a:rPr lang="sv-SE" dirty="0"/>
              <a:t>VFU-rapporten – 2 delar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D638B17-B462-5E6F-A721-5A2D125068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26430" y="1999501"/>
            <a:ext cx="9110851" cy="411979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v-SE" dirty="0"/>
              <a:t>1) Inleds med tre kategorier där studenten ska visa på måluppfyllelse:</a:t>
            </a:r>
          </a:p>
          <a:p>
            <a:pPr marL="0" indent="0">
              <a:buNone/>
            </a:pPr>
            <a:r>
              <a:rPr lang="sv-SE" dirty="0"/>
              <a:t>a) Lärarjobbet – planering, undervisning, utvärdering</a:t>
            </a:r>
          </a:p>
          <a:p>
            <a:pPr marL="0" indent="0">
              <a:buNone/>
            </a:pPr>
            <a:r>
              <a:rPr lang="sv-SE" dirty="0"/>
              <a:t>b) Analys och reflektion – styrkor, förbättringsområden och mål framåt</a:t>
            </a:r>
          </a:p>
          <a:p>
            <a:pPr marL="0" indent="0">
              <a:buNone/>
            </a:pPr>
            <a:r>
              <a:rPr lang="sv-SE" dirty="0"/>
              <a:t>c) Värdegrundsfrågor</a:t>
            </a:r>
          </a:p>
          <a:p>
            <a:pPr marL="0" indent="0">
              <a:buNone/>
            </a:pPr>
            <a:r>
              <a:rPr lang="sv-SE" dirty="0"/>
              <a:t>2)  Därefter beskriver </a:t>
            </a:r>
            <a:r>
              <a:rPr lang="sv-SE" b="0" i="0" dirty="0">
                <a:effectLst/>
                <a:latin typeface="Arial" panose="020B0604020202020204" pitchFamily="34" charset="0"/>
              </a:rPr>
              <a:t>VFU-handledaren en sammanfattande bedömning av studentens ämneslärarkompetens och </a:t>
            </a:r>
            <a:br>
              <a:rPr lang="sv-SE" dirty="0"/>
            </a:br>
            <a:r>
              <a:rPr lang="sv-SE" b="0" i="0" dirty="0">
                <a:effectLst/>
                <a:latin typeface="Arial" panose="020B0604020202020204" pitchFamily="34" charset="0"/>
              </a:rPr>
              <a:t>utvecklingsmöjligheter</a:t>
            </a:r>
            <a:endParaRPr lang="sv-SE" dirty="0"/>
          </a:p>
          <a:p>
            <a:endParaRPr lang="sv-SE" dirty="0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479F031E-7BAD-353E-8F28-47A574C751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15805" y="5517232"/>
            <a:ext cx="2162139" cy="1340768"/>
          </a:xfrm>
          <a:prstGeom prst="rect">
            <a:avLst/>
          </a:prstGeom>
        </p:spPr>
      </p:pic>
      <p:pic>
        <p:nvPicPr>
          <p:cNvPr id="25" name="Ljud 24">
            <a:extLst>
              <a:ext uri="{FF2B5EF4-FFF2-40B4-BE49-F238E27FC236}">
                <a16:creationId xmlns:a16="http://schemas.microsoft.com/office/drawing/2014/main" id="{E47E1A44-181F-D868-7F54-97B88798FE5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160125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197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68866">
        <p:fade/>
      </p:transition>
    </mc:Choice>
    <mc:Fallback xmlns="">
      <p:transition spd="med" advTm="6886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44558E3-0061-0C0E-E282-279839FE31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VFU-handledarens roll i bedömningen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977C6A4-0338-7196-B95E-0098481F9E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VFU-lärare gör bedömningen efter inrådan/input från VFU-handledare</a:t>
            </a:r>
          </a:p>
          <a:p>
            <a:r>
              <a:rPr lang="sv-SE" dirty="0"/>
              <a:t>VFU-handledaren ger muntlig input under trepartssamtalet</a:t>
            </a:r>
          </a:p>
          <a:p>
            <a:r>
              <a:rPr lang="sv-SE" dirty="0"/>
              <a:t>VFU-handledaren ger skriftlig info i VFU-rapporten, dvs studentens styrkor och förbättringsområden kopplade till följande:</a:t>
            </a:r>
          </a:p>
          <a:p>
            <a:pPr marL="285750" indent="-285750">
              <a:buFontTx/>
              <a:buChar char="-"/>
            </a:pPr>
            <a:r>
              <a:rPr lang="sv-SE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Ämneskunskap och ämnesdidaktisk kompetens</a:t>
            </a:r>
          </a:p>
          <a:p>
            <a:pPr marL="285750" indent="-285750">
              <a:buFontTx/>
              <a:buChar char="-"/>
            </a:pPr>
            <a:r>
              <a:rPr lang="sv-SE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Analys- och reflektionsförmåga kopplat till lärarrollen</a:t>
            </a:r>
          </a:p>
          <a:p>
            <a:pPr marL="285750" indent="-285750">
              <a:buFontTx/>
              <a:buChar char="-"/>
            </a:pPr>
            <a:r>
              <a:rPr lang="sv-SE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Interaktion och bemötande av elever och annan </a:t>
            </a:r>
            <a:r>
              <a:rPr lang="sv-SE" sz="1800" b="1" i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berörd personal</a:t>
            </a:r>
            <a:endParaRPr lang="sv-SE" sz="1800" b="1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/>
            <a:r>
              <a:rPr lang="sv-SE" sz="1800" dirty="0">
                <a:latin typeface="Times New Roman" panose="02020603050405020304" pitchFamily="18" charset="0"/>
              </a:rPr>
              <a:t>Kursmålen är inbakade i dessa tre kategorier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766BA4F4-4E88-EF17-09EA-451DF70534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15805" y="5517232"/>
            <a:ext cx="2162139" cy="1340768"/>
          </a:xfrm>
          <a:prstGeom prst="rect">
            <a:avLst/>
          </a:prstGeom>
        </p:spPr>
      </p:pic>
      <p:pic>
        <p:nvPicPr>
          <p:cNvPr id="16" name="Ljud 15">
            <a:extLst>
              <a:ext uri="{FF2B5EF4-FFF2-40B4-BE49-F238E27FC236}">
                <a16:creationId xmlns:a16="http://schemas.microsoft.com/office/drawing/2014/main" id="{39C0B110-CE5F-DA48-646C-AEAA57C4ABA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160125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6682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9658">
        <p:fade/>
      </p:transition>
    </mc:Choice>
    <mc:Fallback xmlns="">
      <p:transition spd="med" advTm="5965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250451D-4D43-34BB-B5F2-A8F4038898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När </a:t>
            </a:r>
            <a:r>
              <a:rPr lang="sv-SE" dirty="0" err="1"/>
              <a:t>VFU:n</a:t>
            </a:r>
            <a:r>
              <a:rPr lang="sv-SE" dirty="0"/>
              <a:t> inte fungerar?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78BDDAB2-C891-5C6E-5832-4B05BCA407A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Risk för underkännande:</a:t>
            </a:r>
          </a:p>
        </p:txBody>
      </p:sp>
      <p:sp>
        <p:nvSpPr>
          <p:cNvPr id="5" name="Platshållare för innehåll 4">
            <a:extLst>
              <a:ext uri="{FF2B5EF4-FFF2-40B4-BE49-F238E27FC236}">
                <a16:creationId xmlns:a16="http://schemas.microsoft.com/office/drawing/2014/main" id="{C41687A8-B849-657A-9037-A83CA07C677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sv-SE" dirty="0"/>
              <a:t>Vid risk för underkänd VFU </a:t>
            </a:r>
            <a:r>
              <a:rPr lang="sv-SE" dirty="0">
                <a:sym typeface="Wingdings" panose="05000000000000000000" pitchFamily="2" charset="2"/>
              </a:rPr>
              <a:t> VFU-handledare tar skyndsamt</a:t>
            </a:r>
          </a:p>
          <a:p>
            <a:pPr marL="0" indent="0">
              <a:buNone/>
            </a:pPr>
            <a:r>
              <a:rPr lang="sv-SE" dirty="0">
                <a:sym typeface="Wingdings" panose="05000000000000000000" pitchFamily="2" charset="2"/>
              </a:rPr>
              <a:t> kontakt med VFU-organisationen/VFU-lärare</a:t>
            </a:r>
          </a:p>
          <a:p>
            <a:r>
              <a:rPr lang="sv-SE" dirty="0">
                <a:sym typeface="Wingdings" panose="05000000000000000000" pitchFamily="2" charset="2"/>
              </a:rPr>
              <a:t>VFU-lärare bokar in ett tidigt VFU-besök</a:t>
            </a:r>
          </a:p>
          <a:p>
            <a:r>
              <a:rPr lang="sv-SE" dirty="0">
                <a:sym typeface="Wingdings" panose="05000000000000000000" pitchFamily="2" charset="2"/>
              </a:rPr>
              <a:t>Efter VFU-besöket diskuteras måluppfyllelse och en handlingsplan upprättas</a:t>
            </a:r>
          </a:p>
          <a:p>
            <a:r>
              <a:rPr lang="sv-SE" dirty="0">
                <a:sym typeface="Wingdings" panose="05000000000000000000" pitchFamily="2" charset="2"/>
              </a:rPr>
              <a:t>Ett ytterligare besök utförs i slutet av </a:t>
            </a:r>
            <a:r>
              <a:rPr lang="sv-SE" dirty="0" err="1">
                <a:sym typeface="Wingdings" panose="05000000000000000000" pitchFamily="2" charset="2"/>
              </a:rPr>
              <a:t>VFU:n</a:t>
            </a:r>
            <a:r>
              <a:rPr lang="sv-SE" dirty="0">
                <a:sym typeface="Wingdings" panose="05000000000000000000" pitchFamily="2" charset="2"/>
              </a:rPr>
              <a:t> (ofta två VFU-lärare) </a:t>
            </a:r>
          </a:p>
          <a:p>
            <a:pPr marL="0" indent="0">
              <a:buNone/>
            </a:pPr>
            <a:r>
              <a:rPr lang="sv-SE" dirty="0">
                <a:sym typeface="Wingdings" panose="05000000000000000000" pitchFamily="2" charset="2"/>
              </a:rPr>
              <a:t>1) Om godkänd studenten fortsätter som vanligt</a:t>
            </a:r>
          </a:p>
          <a:p>
            <a:pPr marL="0" indent="0">
              <a:buNone/>
            </a:pPr>
            <a:r>
              <a:rPr lang="sv-SE">
                <a:sym typeface="Wingdings" panose="05000000000000000000" pitchFamily="2" charset="2"/>
              </a:rPr>
              <a:t>2) Om </a:t>
            </a:r>
            <a:r>
              <a:rPr lang="sv-SE" dirty="0">
                <a:sym typeface="Wingdings" panose="05000000000000000000" pitchFamily="2" charset="2"/>
              </a:rPr>
              <a:t>underkänd   Hel eller delvis Om-VFU och vid behov ett s.k. avrådande samtal</a:t>
            </a:r>
            <a:endParaRPr lang="sv-SE" dirty="0"/>
          </a:p>
          <a:p>
            <a:endParaRPr lang="sv-SE" dirty="0"/>
          </a:p>
        </p:txBody>
      </p:sp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CCB1C3BA-6CFE-C6AF-8946-D5A464D93FA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sv-SE" dirty="0"/>
              <a:t>Andra problem</a:t>
            </a:r>
          </a:p>
        </p:txBody>
      </p:sp>
      <p:sp>
        <p:nvSpPr>
          <p:cNvPr id="7" name="Platshållare för innehåll 6">
            <a:extLst>
              <a:ext uri="{FF2B5EF4-FFF2-40B4-BE49-F238E27FC236}">
                <a16:creationId xmlns:a16="http://schemas.microsoft.com/office/drawing/2014/main" id="{62C2BCC1-30F4-D5E8-82E1-69EB75FCEA0E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fontScale="77500" lnSpcReduction="20000"/>
          </a:bodyPr>
          <a:lstStyle/>
          <a:p>
            <a:r>
              <a:rPr lang="sv-SE" dirty="0"/>
              <a:t>Kontakta VFU-organisationen för tips och råd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6A6125D5-2478-B7A4-2ED7-770E37FE24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15805" y="5517232"/>
            <a:ext cx="2162139" cy="1340768"/>
          </a:xfrm>
          <a:prstGeom prst="rect">
            <a:avLst/>
          </a:prstGeom>
        </p:spPr>
      </p:pic>
      <p:pic>
        <p:nvPicPr>
          <p:cNvPr id="25" name="Ljud 24">
            <a:extLst>
              <a:ext uri="{FF2B5EF4-FFF2-40B4-BE49-F238E27FC236}">
                <a16:creationId xmlns:a16="http://schemas.microsoft.com/office/drawing/2014/main" id="{19FE8D93-297D-AC48-6D47-9613C999218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160125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023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88650">
        <p:fade/>
      </p:transition>
    </mc:Choice>
    <mc:Fallback xmlns="">
      <p:transition spd="med" advTm="8865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D32067F-873D-A2AB-54FF-45D47483FA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Tips till handledaren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5608AD9-2F89-E77A-8E23-BA07E9DD24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sv-SE" dirty="0"/>
              <a:t>Gå gärna in på hemsidan och titta på de tips och de dokument som finns tex Diskussionsunderlag vid handledning</a:t>
            </a:r>
          </a:p>
          <a:p>
            <a:r>
              <a:rPr lang="sv-SE" dirty="0"/>
              <a:t>Låt studenten bli en del i verksamheten - låt studenten vara med på så mycket som möjligt</a:t>
            </a:r>
          </a:p>
          <a:p>
            <a:r>
              <a:rPr lang="sv-SE" dirty="0"/>
              <a:t>Använd gärna studentens erfarenheter</a:t>
            </a:r>
          </a:p>
          <a:p>
            <a:r>
              <a:rPr lang="sv-SE" dirty="0"/>
              <a:t>Skriv gärna ner några rader feedback från varje lektion som studenten håller i ett block som studenten kan få med sig efter avslutad VFU</a:t>
            </a:r>
          </a:p>
          <a:p>
            <a:r>
              <a:rPr lang="sv-SE" dirty="0"/>
              <a:t>Tänk på att mycket praktisk information om VFU finns i VFU-guiden men också info om bedömning </a:t>
            </a:r>
            <a:r>
              <a:rPr lang="sv-SE"/>
              <a:t>etc</a:t>
            </a:r>
            <a:endParaRPr lang="sv-SE" dirty="0"/>
          </a:p>
          <a:p>
            <a:r>
              <a:rPr lang="sv-SE" dirty="0"/>
              <a:t>Ta snabbt kontakt med VFU-organisationen vid frågor, problem </a:t>
            </a:r>
            <a:r>
              <a:rPr lang="sv-SE" dirty="0" err="1"/>
              <a:t>etc</a:t>
            </a:r>
            <a:endParaRPr lang="sv-SE" dirty="0"/>
          </a:p>
          <a:p>
            <a:endParaRPr lang="sv-SE" dirty="0"/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AF2B6A68-F75C-5472-C8F1-B965B45B40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15805" y="5517232"/>
            <a:ext cx="2162139" cy="1340768"/>
          </a:xfrm>
          <a:prstGeom prst="rect">
            <a:avLst/>
          </a:prstGeom>
        </p:spPr>
      </p:pic>
      <p:pic>
        <p:nvPicPr>
          <p:cNvPr id="26" name="Ljud 25">
            <a:extLst>
              <a:ext uri="{FF2B5EF4-FFF2-40B4-BE49-F238E27FC236}">
                <a16:creationId xmlns:a16="http://schemas.microsoft.com/office/drawing/2014/main" id="{D79294CB-DF90-DDA7-CAB1-79B1CCB6417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160125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2689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79397">
        <p:fade/>
      </p:transition>
    </mc:Choice>
    <mc:Fallback xmlns="">
      <p:transition spd="med" advTm="7939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Stillhet 16:9">
  <a:themeElements>
    <a:clrScheme name="Serenity_16x9">
      <a:dk1>
        <a:srgbClr val="164B4F"/>
      </a:dk1>
      <a:lt1>
        <a:sysClr val="window" lastClr="FFFFFF"/>
      </a:lt1>
      <a:dk2>
        <a:srgbClr val="000000"/>
      </a:dk2>
      <a:lt2>
        <a:srgbClr val="C5E5EC"/>
      </a:lt2>
      <a:accent1>
        <a:srgbClr val="1B91A1"/>
      </a:accent1>
      <a:accent2>
        <a:srgbClr val="46AC6F"/>
      </a:accent2>
      <a:accent3>
        <a:srgbClr val="37AFD5"/>
      </a:accent3>
      <a:accent4>
        <a:srgbClr val="6786A9"/>
      </a:accent4>
      <a:accent5>
        <a:srgbClr val="90A693"/>
      </a:accent5>
      <a:accent6>
        <a:srgbClr val="389066"/>
      </a:accent6>
      <a:hlink>
        <a:srgbClr val="27A99A"/>
      </a:hlink>
      <a:folHlink>
        <a:srgbClr val="94AE9D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 sz="240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0000"/>
          </a:lnSpc>
          <a:defRPr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_9532187_TF02801109" id="{7EE69BD8-2C66-44C7-A16F-EA2ED33D1894}" vid="{9C01A909-08C3-4A17-9C79-990ADF57371A}"/>
    </a:ext>
  </a:extLst>
</a:theme>
</file>

<file path=ppt/theme/theme2.xml><?xml version="1.0" encoding="utf-8"?>
<a:theme xmlns:a="http://schemas.openxmlformats.org/drawingml/2006/main" name="Office-tema">
  <a:themeElements>
    <a:clrScheme name="Serenity">
      <a:dk1>
        <a:srgbClr val="164B4F"/>
      </a:dk1>
      <a:lt1>
        <a:sysClr val="window" lastClr="FFFFFF"/>
      </a:lt1>
      <a:dk2>
        <a:srgbClr val="000000"/>
      </a:dk2>
      <a:lt2>
        <a:srgbClr val="C5E5EC"/>
      </a:lt2>
      <a:accent1>
        <a:srgbClr val="1B91A1"/>
      </a:accent1>
      <a:accent2>
        <a:srgbClr val="46AC6F"/>
      </a:accent2>
      <a:accent3>
        <a:srgbClr val="37AFD5"/>
      </a:accent3>
      <a:accent4>
        <a:srgbClr val="6786A9"/>
      </a:accent4>
      <a:accent5>
        <a:srgbClr val="90A693"/>
      </a:accent5>
      <a:accent6>
        <a:srgbClr val="389066"/>
      </a:accent6>
      <a:hlink>
        <a:srgbClr val="27A99A"/>
      </a:hlink>
      <a:folHlink>
        <a:srgbClr val="94AE9D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Serenity">
      <a:dk1>
        <a:srgbClr val="164B4F"/>
      </a:dk1>
      <a:lt1>
        <a:sysClr val="window" lastClr="FFFFFF"/>
      </a:lt1>
      <a:dk2>
        <a:srgbClr val="000000"/>
      </a:dk2>
      <a:lt2>
        <a:srgbClr val="C5E5EC"/>
      </a:lt2>
      <a:accent1>
        <a:srgbClr val="1B91A1"/>
      </a:accent1>
      <a:accent2>
        <a:srgbClr val="46AC6F"/>
      </a:accent2>
      <a:accent3>
        <a:srgbClr val="37AFD5"/>
      </a:accent3>
      <a:accent4>
        <a:srgbClr val="6786A9"/>
      </a:accent4>
      <a:accent5>
        <a:srgbClr val="90A693"/>
      </a:accent5>
      <a:accent6>
        <a:srgbClr val="389066"/>
      </a:accent6>
      <a:hlink>
        <a:srgbClr val="27A99A"/>
      </a:hlink>
      <a:folHlink>
        <a:srgbClr val="94AE9D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irectSourceMarket xmlns="4873beb7-5857-4685-be1f-d57550cc96cc" xsi:nil="true"/>
    <ApprovalStatus xmlns="4873beb7-5857-4685-be1f-d57550cc96cc">InProgress</ApprovalStatus>
    <MarketSpecific xmlns="4873beb7-5857-4685-be1f-d57550cc96cc">false</MarketSpecific>
    <LocComments xmlns="4873beb7-5857-4685-be1f-d57550cc96cc" xsi:nil="true"/>
    <ThumbnailAssetId xmlns="4873beb7-5857-4685-be1f-d57550cc96cc" xsi:nil="true"/>
    <PrimaryImageGen xmlns="4873beb7-5857-4685-be1f-d57550cc96cc">false</PrimaryImageGen>
    <LegacyData xmlns="4873beb7-5857-4685-be1f-d57550cc96cc" xsi:nil="true"/>
    <LocRecommendedHandoff xmlns="4873beb7-5857-4685-be1f-d57550cc96cc" xsi:nil="true"/>
    <BusinessGroup xmlns="4873beb7-5857-4685-be1f-d57550cc96cc" xsi:nil="true"/>
    <BlockPublish xmlns="4873beb7-5857-4685-be1f-d57550cc96cc">false</BlockPublish>
    <TPFriendlyName xmlns="4873beb7-5857-4685-be1f-d57550cc96cc" xsi:nil="true"/>
    <NumericId xmlns="4873beb7-5857-4685-be1f-d57550cc96cc" xsi:nil="true"/>
    <APEditor xmlns="4873beb7-5857-4685-be1f-d57550cc96cc">
      <UserInfo>
        <DisplayName/>
        <AccountId xsi:nil="true"/>
        <AccountType/>
      </UserInfo>
    </APEditor>
    <SourceTitle xmlns="4873beb7-5857-4685-be1f-d57550cc96cc" xsi:nil="true"/>
    <OpenTemplate xmlns="4873beb7-5857-4685-be1f-d57550cc96cc">true</OpenTemplate>
    <UALocComments xmlns="4873beb7-5857-4685-be1f-d57550cc96cc" xsi:nil="true"/>
    <ParentAssetId xmlns="4873beb7-5857-4685-be1f-d57550cc96cc" xsi:nil="true"/>
    <IntlLangReviewDate xmlns="4873beb7-5857-4685-be1f-d57550cc96cc" xsi:nil="true"/>
    <FeatureTagsTaxHTField0 xmlns="4873beb7-5857-4685-be1f-d57550cc96cc">
      <Terms xmlns="http://schemas.microsoft.com/office/infopath/2007/PartnerControls"/>
    </FeatureTagsTaxHTField0>
    <PublishStatusLookup xmlns="4873beb7-5857-4685-be1f-d57550cc96cc">
      <Value>1360506</Value>
    </PublishStatusLookup>
    <Providers xmlns="4873beb7-5857-4685-be1f-d57550cc96cc" xsi:nil="true"/>
    <MachineTranslated xmlns="4873beb7-5857-4685-be1f-d57550cc96cc">false</MachineTranslated>
    <OriginalSourceMarket xmlns="4873beb7-5857-4685-be1f-d57550cc96cc" xsi:nil="true"/>
    <APDescription xmlns="4873beb7-5857-4685-be1f-d57550cc96cc" xsi:nil="true"/>
    <ClipArtFilename xmlns="4873beb7-5857-4685-be1f-d57550cc96cc" xsi:nil="true"/>
    <ContentItem xmlns="4873beb7-5857-4685-be1f-d57550cc96cc" xsi:nil="true"/>
    <TPInstallLocation xmlns="4873beb7-5857-4685-be1f-d57550cc96cc" xsi:nil="true"/>
    <PublishTargets xmlns="4873beb7-5857-4685-be1f-d57550cc96cc">OfficeOnlineVNext</PublishTargets>
    <TimesCloned xmlns="4873beb7-5857-4685-be1f-d57550cc96cc" xsi:nil="true"/>
    <AssetStart xmlns="4873beb7-5857-4685-be1f-d57550cc96cc">2011-12-12T13:37:00+00:00</AssetStart>
    <Provider xmlns="4873beb7-5857-4685-be1f-d57550cc96cc" xsi:nil="true"/>
    <AcquiredFrom xmlns="4873beb7-5857-4685-be1f-d57550cc96cc">Internal MS</AcquiredFrom>
    <FriendlyTitle xmlns="4873beb7-5857-4685-be1f-d57550cc96cc" xsi:nil="true"/>
    <LastHandOff xmlns="4873beb7-5857-4685-be1f-d57550cc96cc" xsi:nil="true"/>
    <TPClientViewer xmlns="4873beb7-5857-4685-be1f-d57550cc96cc" xsi:nil="true"/>
    <UACurrentWords xmlns="4873beb7-5857-4685-be1f-d57550cc96cc" xsi:nil="true"/>
    <ArtSampleDocs xmlns="4873beb7-5857-4685-be1f-d57550cc96cc" xsi:nil="true"/>
    <UALocRecommendation xmlns="4873beb7-5857-4685-be1f-d57550cc96cc">Localize</UALocRecommendation>
    <Manager xmlns="4873beb7-5857-4685-be1f-d57550cc96cc" xsi:nil="true"/>
    <ShowIn xmlns="4873beb7-5857-4685-be1f-d57550cc96cc">Show everywhere</ShowIn>
    <UANotes xmlns="4873beb7-5857-4685-be1f-d57550cc96cc" xsi:nil="true"/>
    <TemplateStatus xmlns="4873beb7-5857-4685-be1f-d57550cc96cc">Complete</TemplateStatus>
    <InternalTagsTaxHTField0 xmlns="4873beb7-5857-4685-be1f-d57550cc96cc">
      <Terms xmlns="http://schemas.microsoft.com/office/infopath/2007/PartnerControls"/>
    </InternalTagsTaxHTField0>
    <CSXHash xmlns="4873beb7-5857-4685-be1f-d57550cc96cc" xsi:nil="true"/>
    <Downloads xmlns="4873beb7-5857-4685-be1f-d57550cc96cc">0</Downloads>
    <VoteCount xmlns="4873beb7-5857-4685-be1f-d57550cc96cc" xsi:nil="true"/>
    <OOCacheId xmlns="4873beb7-5857-4685-be1f-d57550cc96cc" xsi:nil="true"/>
    <IsDeleted xmlns="4873beb7-5857-4685-be1f-d57550cc96cc">false</IsDeleted>
    <AssetExpire xmlns="4873beb7-5857-4685-be1f-d57550cc96cc">2035-01-01T08:00:00+00:00</AssetExpire>
    <DSATActionTaken xmlns="4873beb7-5857-4685-be1f-d57550cc96cc" xsi:nil="true"/>
    <CSXSubmissionMarket xmlns="4873beb7-5857-4685-be1f-d57550cc96cc" xsi:nil="true"/>
    <TPExecutable xmlns="4873beb7-5857-4685-be1f-d57550cc96cc" xsi:nil="true"/>
    <SubmitterId xmlns="4873beb7-5857-4685-be1f-d57550cc96cc" xsi:nil="true"/>
    <EditorialTags xmlns="4873beb7-5857-4685-be1f-d57550cc96cc" xsi:nil="true"/>
    <ApprovalLog xmlns="4873beb7-5857-4685-be1f-d57550cc96cc" xsi:nil="true"/>
    <AssetType xmlns="4873beb7-5857-4685-be1f-d57550cc96cc">TP</AssetType>
    <BugNumber xmlns="4873beb7-5857-4685-be1f-d57550cc96cc" xsi:nil="true"/>
    <CSXSubmissionDate xmlns="4873beb7-5857-4685-be1f-d57550cc96cc" xsi:nil="true"/>
    <CSXUpdate xmlns="4873beb7-5857-4685-be1f-d57550cc96cc">false</CSXUpdate>
    <Milestone xmlns="4873beb7-5857-4685-be1f-d57550cc96cc" xsi:nil="true"/>
    <RecommendationsModifier xmlns="4873beb7-5857-4685-be1f-d57550cc96cc" xsi:nil="true"/>
    <OriginAsset xmlns="4873beb7-5857-4685-be1f-d57550cc96cc" xsi:nil="true"/>
    <TPComponent xmlns="4873beb7-5857-4685-be1f-d57550cc96cc" xsi:nil="true"/>
    <AssetId xmlns="4873beb7-5857-4685-be1f-d57550cc96cc">TP102801108</AssetId>
    <IntlLocPriority xmlns="4873beb7-5857-4685-be1f-d57550cc96cc" xsi:nil="true"/>
    <PolicheckWords xmlns="4873beb7-5857-4685-be1f-d57550cc96cc" xsi:nil="true"/>
    <TPLaunchHelpLink xmlns="4873beb7-5857-4685-be1f-d57550cc96cc" xsi:nil="true"/>
    <TPApplication xmlns="4873beb7-5857-4685-be1f-d57550cc96cc" xsi:nil="true"/>
    <CrawlForDependencies xmlns="4873beb7-5857-4685-be1f-d57550cc96cc">false</CrawlForDependencies>
    <HandoffToMSDN xmlns="4873beb7-5857-4685-be1f-d57550cc96cc" xsi:nil="true"/>
    <PlannedPubDate xmlns="4873beb7-5857-4685-be1f-d57550cc96cc" xsi:nil="true"/>
    <IntlLangReviewer xmlns="4873beb7-5857-4685-be1f-d57550cc96cc" xsi:nil="true"/>
    <TrustLevel xmlns="4873beb7-5857-4685-be1f-d57550cc96cc">1 Microsoft Managed Content</TrustLevel>
    <LocLastLocAttemptVersionLookup xmlns="4873beb7-5857-4685-be1f-d57550cc96cc">706526</LocLastLocAttemptVersionLookup>
    <IsSearchable xmlns="4873beb7-5857-4685-be1f-d57550cc96cc">true</IsSearchable>
    <TemplateTemplateType xmlns="4873beb7-5857-4685-be1f-d57550cc96cc">PowerPoint Presentation Template</TemplateTemplateType>
    <CampaignTagsTaxHTField0 xmlns="4873beb7-5857-4685-be1f-d57550cc96cc">
      <Terms xmlns="http://schemas.microsoft.com/office/infopath/2007/PartnerControls"/>
    </CampaignTagsTaxHTField0>
    <TPNamespace xmlns="4873beb7-5857-4685-be1f-d57550cc96cc" xsi:nil="true"/>
    <TaxCatchAll xmlns="4873beb7-5857-4685-be1f-d57550cc96cc"/>
    <Markets xmlns="4873beb7-5857-4685-be1f-d57550cc96cc"/>
    <UAProjectedTotalWords xmlns="4873beb7-5857-4685-be1f-d57550cc96cc" xsi:nil="true"/>
    <IntlLangReview xmlns="4873beb7-5857-4685-be1f-d57550cc96cc">false</IntlLangReview>
    <OutputCachingOn xmlns="4873beb7-5857-4685-be1f-d57550cc96cc">false</OutputCachingOn>
    <AverageRating xmlns="4873beb7-5857-4685-be1f-d57550cc96cc" xsi:nil="true"/>
    <APAuthor xmlns="4873beb7-5857-4685-be1f-d57550cc96cc">
      <UserInfo>
        <DisplayName>REDMOND\v-soujap</DisplayName>
        <AccountId>1954</AccountId>
        <AccountType/>
      </UserInfo>
    </APAuthor>
    <LocManualTestRequired xmlns="4873beb7-5857-4685-be1f-d57550cc96cc">false</LocManualTestRequired>
    <TPCommandLine xmlns="4873beb7-5857-4685-be1f-d57550cc96cc" xsi:nil="true"/>
    <TPAppVersion xmlns="4873beb7-5857-4685-be1f-d57550cc96cc" xsi:nil="true"/>
    <EditorialStatus xmlns="4873beb7-5857-4685-be1f-d57550cc96cc">Complete</EditorialStatus>
    <LastModifiedDateTime xmlns="4873beb7-5857-4685-be1f-d57550cc96cc" xsi:nil="true"/>
    <ScenarioTagsTaxHTField0 xmlns="4873beb7-5857-4685-be1f-d57550cc96cc">
      <Terms xmlns="http://schemas.microsoft.com/office/infopath/2007/PartnerControls"/>
    </ScenarioTagsTaxHTField0>
    <OriginalRelease xmlns="4873beb7-5857-4685-be1f-d57550cc96cc">14</OriginalRelease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LocMarketGroupTiers2 xmlns="4873beb7-5857-4685-be1f-d57550cc96cc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0F249165-F638-412C-8E0A-DFB7045CA2E0}">
  <ds:schemaRefs>
    <ds:schemaRef ds:uri="4873beb7-5857-4685-be1f-d57550cc96cc"/>
    <ds:schemaRef ds:uri="http://schemas.openxmlformats.org/package/2006/metadata/core-properties"/>
    <ds:schemaRef ds:uri="http://purl.org/dc/terms/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4683C129-7B42-490A-AD74-E9303BC76D3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11E33DF-2340-4F4E-B874-B73FEFEBFC8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Stillhet, naturpresentation (bredbild)</Template>
  <TotalTime>1430</TotalTime>
  <Words>649</Words>
  <Application>Microsoft Office PowerPoint</Application>
  <PresentationFormat>Anpassad</PresentationFormat>
  <Paragraphs>73</Paragraphs>
  <Slides>10</Slides>
  <Notes>0</Notes>
  <HiddenSlides>0</HiddenSlides>
  <MMClips>10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10</vt:i4>
      </vt:variant>
    </vt:vector>
  </HeadingPairs>
  <TitlesOfParts>
    <vt:vector size="14" baseType="lpstr">
      <vt:lpstr>Arial</vt:lpstr>
      <vt:lpstr>Euphemia</vt:lpstr>
      <vt:lpstr>Times New Roman</vt:lpstr>
      <vt:lpstr>Stillhet 16:9</vt:lpstr>
      <vt:lpstr>Del 3: Info om bedömning av VFU och VFU-handledarens roll i denna</vt:lpstr>
      <vt:lpstr>VFU-kurserna</vt:lpstr>
      <vt:lpstr>Hur förbereds studenterna inför VFU:n?</vt:lpstr>
      <vt:lpstr>Hur bedöms studenten?</vt:lpstr>
      <vt:lpstr>Vad är ett trepartssamtal? </vt:lpstr>
      <vt:lpstr>VFU-rapporten – 2 delar</vt:lpstr>
      <vt:lpstr>VFU-handledarens roll i bedömningen</vt:lpstr>
      <vt:lpstr>När VFU:n inte fungerar?</vt:lpstr>
      <vt:lpstr>Tips till handledaren</vt:lpstr>
      <vt:lpstr>Vid frågor hör av er till: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Att tänka på som VFU-handledare</dc:title>
  <dc:creator>Helena Hörvin Billsten</dc:creator>
  <cp:lastModifiedBy>Helena Hörvin Billsten</cp:lastModifiedBy>
  <cp:revision>25</cp:revision>
  <dcterms:created xsi:type="dcterms:W3CDTF">2023-06-26T11:51:48Z</dcterms:created>
  <dcterms:modified xsi:type="dcterms:W3CDTF">2023-09-15T12:23:33Z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