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409" r:id="rId6"/>
    <p:sldId id="272" r:id="rId7"/>
    <p:sldId id="410" r:id="rId8"/>
    <p:sldId id="395" r:id="rId9"/>
    <p:sldId id="396" r:id="rId10"/>
    <p:sldId id="397" r:id="rId11"/>
    <p:sldId id="404" r:id="rId12"/>
    <p:sldId id="407" r:id="rId13"/>
    <p:sldId id="406" r:id="rId14"/>
    <p:sldId id="405" r:id="rId15"/>
  </p:sldIdLst>
  <p:sldSz cx="12188825" cy="6858000"/>
  <p:notesSz cx="6858000" cy="9144000"/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7" autoAdjust="0"/>
    <p:restoredTop sz="86449" autoAdjust="0"/>
  </p:normalViewPr>
  <p:slideViewPr>
    <p:cSldViewPr>
      <p:cViewPr varScale="1">
        <p:scale>
          <a:sx n="73" d="100"/>
          <a:sy n="73" d="100"/>
        </p:scale>
        <p:origin x="62" y="8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-349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Platshållare 2 för datum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2016-08-02</a:t>
            </a:r>
            <a:endParaRPr/>
          </a:p>
        </p:txBody>
      </p:sp>
      <p:sp>
        <p:nvSpPr>
          <p:cNvPr id="4" name="Platshållare 3 för sidfot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Platshållare 4 för bildnummer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Platshållare 2 för datum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2016-08-02</a:t>
            </a:r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Redigera format för bakgrundstext</a:t>
            </a:r>
          </a:p>
          <a:p>
            <a:pPr lvl="1" rtl="0"/>
            <a:r>
              <a:t>Nivå två</a:t>
            </a:r>
          </a:p>
          <a:p>
            <a:pPr lvl="2" rtl="0"/>
            <a:r>
              <a:t>Nivå tre</a:t>
            </a:r>
          </a:p>
          <a:p>
            <a:pPr lvl="3" rtl="0"/>
            <a:r>
              <a:t>Nivå fyra</a:t>
            </a:r>
          </a:p>
          <a:p>
            <a:pPr lvl="4" rtl="0"/>
            <a:r>
              <a:t>Nivå fem</a:t>
            </a:r>
          </a:p>
        </p:txBody>
      </p:sp>
      <p:sp>
        <p:nvSpPr>
          <p:cNvPr id="6" name="Platshållare 5 för sidfot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1351F-DBB1-4664-ADA9-83BC7CB8848D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46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1351F-DBB1-4664-ADA9-83BC7CB8848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4693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1351F-DBB1-4664-ADA9-83BC7CB8848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201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v-SE"/>
              <a:t>Klicka här för att ändra mall för underrubrikformat</a:t>
            </a:r>
            <a:endParaRPr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vertikal text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vertikal text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innehåll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text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innehåll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4" name="Platshållare 3 för innehåll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5" name="Platshållare 4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6" name="Platshållare 5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text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3 för innehåll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5" name="Platshållare 4 för text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5 för innehåll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7" name="Platshållare 6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8" name="Platshållare 7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Platshållare 8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4" name="Platshållare 3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Platshållare 4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1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3" name="Platshållare 2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Platshållare 3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sv-SE"/>
              <a:t>Klicka här för att ändra mall för rubrikformat</a:t>
            </a:r>
            <a:endParaRPr dirty="0"/>
          </a:p>
        </p:txBody>
      </p:sp>
      <p:sp>
        <p:nvSpPr>
          <p:cNvPr id="3" name="Platshållare 2 för innehåll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4" name="Platshållare 3 för text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4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6" name="Platshållare 5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" name="Platshållare 2 för bild" descr="En tom platshållare för att lägga till en bild. Klicka på platshållaren och markera bilden du vill lägga till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4" name="Platshållare 3 för text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Platshållare 1 för rubrik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-se"/>
              <a:t>Klicka här för att ändra format</a:t>
            </a:r>
            <a:endParaRPr dirty="0"/>
          </a:p>
        </p:txBody>
      </p:sp>
      <p:sp>
        <p:nvSpPr>
          <p:cNvPr id="3" name="Platshållare 2 för text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v-se"/>
              <a:t>Redigera format för bakgrundstext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hyperlink" Target="mailto:Helena.horvin_billsten@uvet.lu.se" TargetMode="External"/><Relationship Id="rId4" Type="http://schemas.openxmlformats.org/officeDocument/2006/relationships/hyperlink" Target="mailto:Suzana.ristic@uvet.lu.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sv-SE" dirty="0"/>
              <a:t>Del 2:</a:t>
            </a:r>
            <a:br>
              <a:rPr lang="sv-SE" dirty="0"/>
            </a:br>
            <a:r>
              <a:rPr lang="sv-SE" dirty="0"/>
              <a:t>Praktisk information </a:t>
            </a:r>
            <a:r>
              <a:rPr lang="sv-se" dirty="0"/>
              <a:t>till dig som är eller ska bli VFU-handledare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v-se" dirty="0"/>
              <a:t>Helena Hörvin Billsten &amp; Suzana Ristic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EE70027-08A5-3E62-0277-0494AAE14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5" name="Ljud 14">
            <a:extLst>
              <a:ext uri="{FF2B5EF4-FFF2-40B4-BE49-F238E27FC236}">
                <a16:creationId xmlns:a16="http://schemas.microsoft.com/office/drawing/2014/main" id="{CE1C34B4-C121-726D-EA91-AFE3512B6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12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00">
        <p:fade/>
      </p:transition>
    </mc:Choice>
    <mc:Fallback xmlns="">
      <p:transition spd="med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50D172-8984-076D-BD3F-3AB647B9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Vikariera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F0D8905-D159-2151-07CE-CB48D58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Vikariat räknas inte som VFU och bör därför undvikas</a:t>
            </a:r>
          </a:p>
          <a:p>
            <a:r>
              <a:rPr lang="sv-SE" dirty="0"/>
              <a:t>Om handledare måste vara frånvarande eller är sjuk kan någon annan gå in som tillfällig handledare</a:t>
            </a:r>
          </a:p>
          <a:p>
            <a:r>
              <a:rPr lang="sv-SE" dirty="0"/>
              <a:t>Om det inte går att lösa på annat sätt och i undantagsfall kan studenten vikariera, men då som anställd och med lön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DA2676F-D3C7-0F8A-D995-1007D1371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33" name="Ljud 32">
            <a:extLst>
              <a:ext uri="{FF2B5EF4-FFF2-40B4-BE49-F238E27FC236}">
                <a16:creationId xmlns:a16="http://schemas.microsoft.com/office/drawing/2014/main" id="{8CE99A44-29F8-6FAB-83A8-497BC0BCA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12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83">
        <p:fade/>
      </p:transition>
    </mc:Choice>
    <mc:Fallback xmlns="">
      <p:transition spd="med" advTm="41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B08A1D-DD64-0E1F-265D-86E090E5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Vid frågor hör av er till: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F80EA8E-D225-9153-4CE4-A0B183604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Suzana Ristic – VFU-koordinator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32F53C4-9D00-DEAB-4313-3690648924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Frågor på placeringar och det praktiska omkring VFU</a:t>
            </a:r>
          </a:p>
          <a:p>
            <a:r>
              <a:rPr lang="sv-SE" dirty="0">
                <a:hlinkClick r:id="rId4"/>
              </a:rPr>
              <a:t>Suzana.ristic@uvet.lu.se</a:t>
            </a:r>
            <a:endParaRPr lang="sv-SE" dirty="0"/>
          </a:p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9A1056F-ADFC-D6F9-03EB-217EAF074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Helena Hörvin Billsten - Utbildningsledare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345E526-7083-A9A4-CDDB-23F64B994E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v-SE" dirty="0"/>
              <a:t>Frågor om VFU-kursmål, bedömning, ev. problem på </a:t>
            </a:r>
            <a:r>
              <a:rPr lang="sv-SE" dirty="0" err="1"/>
              <a:t>VFU:n</a:t>
            </a:r>
            <a:endParaRPr lang="sv-SE" dirty="0"/>
          </a:p>
          <a:p>
            <a:r>
              <a:rPr lang="sv-SE" dirty="0">
                <a:hlinkClick r:id="rId5"/>
              </a:rPr>
              <a:t>Helena.horvin_billsten@uvet.lu.se</a:t>
            </a:r>
            <a:endParaRPr lang="sv-SE" dirty="0"/>
          </a:p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F5582DC-9169-DDA9-EE2D-C3E06320D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28" name="Ljud 27">
            <a:extLst>
              <a:ext uri="{FF2B5EF4-FFF2-40B4-BE49-F238E27FC236}">
                <a16:creationId xmlns:a16="http://schemas.microsoft.com/office/drawing/2014/main" id="{96665E55-FC76-ED44-7F21-6ECD10A32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012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66">
        <p:fade/>
      </p:transition>
    </mc:Choice>
    <mc:Fallback xmlns="">
      <p:transition spd="med" advTm="13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467235-994E-6EFA-D461-9712A84CC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ska man vara handledare?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584FD1-F8DA-57AC-2A52-BBA80633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</a:rPr>
              <a:t>Vi är beroende av er för att våra studenter ska utvecklas till bra lärare</a:t>
            </a:r>
          </a:p>
          <a:p>
            <a:r>
              <a:rPr lang="sv-SE" dirty="0">
                <a:sym typeface="Wingdings" panose="05000000000000000000" pitchFamily="2" charset="2"/>
              </a:rPr>
              <a:t>Kompetensförsörjning  fler behöriga lärare</a:t>
            </a:r>
          </a:p>
          <a:p>
            <a:r>
              <a:rPr lang="sv-SE" dirty="0">
                <a:sym typeface="Wingdings" panose="05000000000000000000" pitchFamily="2" charset="2"/>
              </a:rPr>
              <a:t>Egen utveckling  man får sätta ord på vad man gör, hur och varför viktig vid utvecklingssamtal och vid lönesättning</a:t>
            </a:r>
          </a:p>
          <a:p>
            <a:r>
              <a:rPr lang="sv-SE" dirty="0">
                <a:sym typeface="Wingdings" panose="05000000000000000000" pitchFamily="2" charset="2"/>
              </a:rPr>
              <a:t>Kollegialt ledarskap öva på handledning</a:t>
            </a:r>
          </a:p>
          <a:p>
            <a:r>
              <a:rPr lang="sv-SE" dirty="0">
                <a:sym typeface="Wingdings" panose="05000000000000000000" pitchFamily="2" charset="2"/>
              </a:rPr>
              <a:t>Får veta vad som är på gång inom den didaktiska forskningen</a:t>
            </a:r>
          </a:p>
          <a:p>
            <a:r>
              <a:rPr lang="sv-SE" dirty="0">
                <a:sym typeface="Wingdings" panose="05000000000000000000" pitchFamily="2" charset="2"/>
              </a:rPr>
              <a:t>Lättare att rekrytera behöriga lärare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BCDFBE7-03FE-079E-D99E-5D47C40C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13" name="Inspelat ljud">
            <a:hlinkClick r:id="" action="ppaction://media"/>
            <a:extLst>
              <a:ext uri="{FF2B5EF4-FFF2-40B4-BE49-F238E27FC236}">
                <a16:creationId xmlns:a16="http://schemas.microsoft.com/office/drawing/2014/main" id="{E17E3A6A-09B6-2344-9219-E5D502BB8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1331" y="368061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076">
        <p:fade/>
      </p:transition>
    </mc:Choice>
    <mc:Fallback>
      <p:transition spd="med" advTm="17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 dirty="0"/>
              <a:t>Vad </a:t>
            </a:r>
            <a:r>
              <a:rPr lang="sv-SE" dirty="0"/>
              <a:t>förväntar vi oss att </a:t>
            </a:r>
            <a:r>
              <a:rPr lang="sv-se" dirty="0"/>
              <a:t>du ska göra som handledare?</a:t>
            </a:r>
          </a:p>
        </p:txBody>
      </p:sp>
      <p:sp>
        <p:nvSpPr>
          <p:cNvPr id="14" name="Platshållare för innehåll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sv-se" dirty="0"/>
              <a:t>Introducera studenten i läraryrkets olika uppgifter</a:t>
            </a:r>
          </a:p>
          <a:p>
            <a:pPr rtl="0"/>
            <a:r>
              <a:rPr lang="sv-se" dirty="0"/>
              <a:t>Stödja studentens utveckling mot färdig lärare</a:t>
            </a:r>
          </a:p>
          <a:p>
            <a:pPr rtl="0"/>
            <a:r>
              <a:rPr lang="sv-SE" dirty="0"/>
              <a:t>Vara bollplank till studenten</a:t>
            </a:r>
          </a:p>
          <a:p>
            <a:pPr rtl="0"/>
            <a:r>
              <a:rPr lang="sv-SE" dirty="0"/>
              <a:t>Utmana studenten till att våga testa sin undervisning</a:t>
            </a:r>
          </a:p>
          <a:p>
            <a:pPr rtl="0"/>
            <a:r>
              <a:rPr lang="sv-SE" dirty="0"/>
              <a:t>Bidra med input kopplat till studentens styrkor och förbättringsområden </a:t>
            </a:r>
          </a:p>
          <a:p>
            <a:pPr marL="0" indent="0" rtl="0">
              <a:buNone/>
            </a:pPr>
            <a:r>
              <a:rPr lang="sv-SE" dirty="0"/>
              <a:t>Hur?</a:t>
            </a:r>
            <a:endParaRPr lang="sv-se" dirty="0"/>
          </a:p>
          <a:p>
            <a:pPr rtl="0"/>
            <a:r>
              <a:rPr lang="sv-se" dirty="0"/>
              <a:t>Ha handledningsmöten med studenten minst 1 h/vecka och gärna kort feedback efter lektion</a:t>
            </a:r>
          </a:p>
          <a:p>
            <a:pPr rtl="0"/>
            <a:r>
              <a:rPr lang="sv-SE" dirty="0"/>
              <a:t>Medverka vid lektionsbesök, trepartssamtal och ge en beskrivning av studentens förmågor och förbättringsområden i VFU-rapporten</a:t>
            </a:r>
            <a:endParaRPr lang="sv-se" dirty="0"/>
          </a:p>
          <a:p>
            <a:pPr rtl="0"/>
            <a:endParaRPr lang="en-US" dirty="0"/>
          </a:p>
        </p:txBody>
      </p:sp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86885F32-D869-AE21-EB68-5166E508A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9938" y="3184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8">
        <p:fade/>
      </p:transition>
    </mc:Choice>
    <mc:Fallback xmlns="">
      <p:transition spd="med" advTm="1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781478-5B70-E68B-212A-6EB4CFB1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kan du förvänta dig av studenten?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91097E-DDFC-4270-5E06-D5F8C6E4D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Studenten tar kontakt med dig inför sin VFU</a:t>
            </a:r>
          </a:p>
          <a:p>
            <a:r>
              <a:rPr lang="sv-SE" dirty="0"/>
              <a:t>Studenten har med sig ett giltigt utdrag </a:t>
            </a:r>
            <a:r>
              <a:rPr lang="sv-SE"/>
              <a:t>från belastningsregistret</a:t>
            </a:r>
            <a:endParaRPr lang="sv-SE" dirty="0"/>
          </a:p>
          <a:p>
            <a:r>
              <a:rPr lang="sv-SE" dirty="0"/>
              <a:t>Studenten förser dig med VFU-dokument och går igenom dessa med dig</a:t>
            </a:r>
          </a:p>
          <a:p>
            <a:r>
              <a:rPr lang="sv-SE" dirty="0"/>
              <a:t>Studenten bokar in VFU-besök med VFU-läraren efter att du och studenten bestämt passande lektion</a:t>
            </a:r>
          </a:p>
          <a:p>
            <a:r>
              <a:rPr lang="sv-SE" dirty="0"/>
              <a:t>Studenten är påläst och förberedd inför de lektioner studenten ska hålla</a:t>
            </a:r>
          </a:p>
          <a:p>
            <a:r>
              <a:rPr lang="sv-SE" dirty="0"/>
              <a:t>Studenten följer de tider som du och studenten kommit överens om</a:t>
            </a:r>
          </a:p>
          <a:p>
            <a:r>
              <a:rPr lang="sv-SE" dirty="0"/>
              <a:t>Studenten är med på så mycket som möjligt av verksamhetens olika delar</a:t>
            </a:r>
          </a:p>
          <a:p>
            <a:r>
              <a:rPr lang="sv-SE" dirty="0"/>
              <a:t>Studenten beter sig på ett empatiskt och respektfullt sätt mot alla i verksamheten</a:t>
            </a:r>
          </a:p>
          <a:p>
            <a:r>
              <a:rPr lang="sv-SE" dirty="0"/>
              <a:t>Studenten följer sekretessen, den policy som skolan har och det ni kommer överens om</a:t>
            </a:r>
          </a:p>
        </p:txBody>
      </p:sp>
      <p:pic>
        <p:nvPicPr>
          <p:cNvPr id="10" name="Ljud 9">
            <a:extLst>
              <a:ext uri="{FF2B5EF4-FFF2-40B4-BE49-F238E27FC236}">
                <a16:creationId xmlns:a16="http://schemas.microsoft.com/office/drawing/2014/main" id="{FF27FF22-C3C6-3CFC-CF6C-1A1F7C401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12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864">
        <p:fade/>
      </p:transition>
    </mc:Choice>
    <mc:Fallback xmlns="">
      <p:transition spd="med" advTm="69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83A250-63E5-474C-232D-C34255C8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gäller inför och vid VFU-start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286C76-92F9-96F1-91ED-C8DBC1B90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 är studenten som ska ta kontakt med dig som handledare inför </a:t>
            </a:r>
            <a:r>
              <a:rPr lang="sv-SE" dirty="0" err="1"/>
              <a:t>VFU:n</a:t>
            </a:r>
            <a:endParaRPr lang="sv-SE" dirty="0"/>
          </a:p>
          <a:p>
            <a:r>
              <a:rPr lang="sv-SE" dirty="0"/>
              <a:t>Om möjligt, träffa gärna studenten innan </a:t>
            </a:r>
            <a:r>
              <a:rPr lang="sv-SE" dirty="0" err="1"/>
              <a:t>VFU:n</a:t>
            </a:r>
            <a:r>
              <a:rPr lang="sv-SE" dirty="0"/>
              <a:t> börjar</a:t>
            </a:r>
          </a:p>
          <a:p>
            <a:r>
              <a:rPr lang="sv-SE" dirty="0"/>
              <a:t>Studenten kommer att förse er med följande dokument:</a:t>
            </a:r>
          </a:p>
          <a:p>
            <a:pPr marL="342900" indent="-342900">
              <a:buFontTx/>
              <a:buChar char="-"/>
            </a:pPr>
            <a:r>
              <a:rPr lang="sv-SE" dirty="0"/>
              <a:t>VFU-guide </a:t>
            </a:r>
          </a:p>
          <a:p>
            <a:pPr marL="342900" indent="-342900">
              <a:buFontTx/>
              <a:buChar char="-"/>
            </a:pPr>
            <a:r>
              <a:rPr lang="sv-SE" dirty="0"/>
              <a:t>Kursmål för VFU, bedömning och förenkling av kursmålen</a:t>
            </a:r>
          </a:p>
          <a:p>
            <a:pPr marL="342900" indent="-342900">
              <a:buFontTx/>
              <a:buChar char="-"/>
            </a:pPr>
            <a:r>
              <a:rPr lang="sv-SE" dirty="0"/>
              <a:t>VFU-rapporten</a:t>
            </a:r>
          </a:p>
          <a:p>
            <a:pPr marL="342900" indent="-342900">
              <a:buFontTx/>
              <a:buChar char="-"/>
            </a:pPr>
            <a:r>
              <a:rPr lang="sv-SE" dirty="0"/>
              <a:t>Utdrag ur belastningsregistret (lämnas till rektor)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28FBD2E-C5A0-6F3D-7CD8-13952A826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E9CD3071-2C09-3608-50E1-D3DBED985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116" y="494116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96">
        <p:fade/>
      </p:transition>
    </mc:Choice>
    <mc:Fallback xmlns="">
      <p:transition spd="med" advTm="1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3A24CD-AEA1-EC7C-A6A6-53BD0015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VFU-start: Vad bör gås igenom?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1FB086D-F309-14C6-8316-C7AF3A506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Planering och diskussion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AE6AC08-3EA2-493E-CE02-9A5D46A577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Gå igenom VFU-dokumenten</a:t>
            </a:r>
          </a:p>
          <a:p>
            <a:r>
              <a:rPr lang="sv-SE" dirty="0"/>
              <a:t>Gå igenom schema och planera in vilka lektioner som skulle passa till undervisning resp. auskultation</a:t>
            </a:r>
          </a:p>
          <a:p>
            <a:r>
              <a:rPr lang="sv-SE" dirty="0"/>
              <a:t>Bestäm tid för handledningssamtal</a:t>
            </a:r>
          </a:p>
          <a:p>
            <a:r>
              <a:rPr lang="sv-SE" dirty="0"/>
              <a:t>Hitta en lämplig lektion för VFU-besök</a:t>
            </a:r>
          </a:p>
          <a:p>
            <a:r>
              <a:rPr lang="sv-SE" dirty="0"/>
              <a:t>Diskutera igenom vad som gäller vid frånvaro tex </a:t>
            </a:r>
          </a:p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FCCB5FB-91BB-AF41-FD34-53B91ED33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Praktiska ting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1E9BB59-B140-781E-4B6A-121C89AC5BA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Nycklar</a:t>
            </a:r>
          </a:p>
          <a:p>
            <a:r>
              <a:rPr lang="sv-SE" dirty="0"/>
              <a:t>Dator och </a:t>
            </a:r>
            <a:r>
              <a:rPr lang="sv-SE" dirty="0" err="1"/>
              <a:t>inlogg</a:t>
            </a:r>
            <a:endParaRPr lang="sv-SE" dirty="0"/>
          </a:p>
          <a:p>
            <a:r>
              <a:rPr lang="sv-SE" dirty="0"/>
              <a:t>Kontaktuppgifter till varandra</a:t>
            </a:r>
          </a:p>
          <a:p>
            <a:r>
              <a:rPr lang="sv-SE" dirty="0"/>
              <a:t>Verksamhetens rutiner tex APT, studiedagar, andra inslag i verksamheten</a:t>
            </a:r>
          </a:p>
          <a:p>
            <a:r>
              <a:rPr lang="sv-SE" dirty="0"/>
              <a:t>Sekretess och policy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3C49D3D-872F-F2A3-B123-E980A5E7D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8" name="Inspelat ljud">
            <a:hlinkClick r:id="" action="ppaction://media"/>
            <a:extLst>
              <a:ext uri="{FF2B5EF4-FFF2-40B4-BE49-F238E27FC236}">
                <a16:creationId xmlns:a16="http://schemas.microsoft.com/office/drawing/2014/main" id="{A53C2B4C-0DB1-85F9-59CB-4B249C72A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1331" y="483718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8">
        <p:fade/>
      </p:transition>
    </mc:Choice>
    <mc:Fallback xmlns="">
      <p:transition spd="med" advTm="2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F34985-3B99-E433-FA19-5280C103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mycket bör studenten undervisa?</a:t>
            </a:r>
            <a:br>
              <a:rPr lang="sv-SE" dirty="0"/>
            </a:br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BD25239-3D1A-7E46-D1A6-9E05277B4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4" y="940562"/>
            <a:ext cx="10585175" cy="547260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sv-SE" sz="1500" b="1" dirty="0" err="1"/>
              <a:t>VFU:n</a:t>
            </a:r>
            <a:r>
              <a:rPr lang="sv-SE" sz="1500" b="1" dirty="0"/>
              <a:t> är på </a:t>
            </a:r>
            <a:r>
              <a:rPr lang="sv-SE" sz="1500" b="1" dirty="0" err="1"/>
              <a:t>heltid,dvs</a:t>
            </a:r>
            <a:r>
              <a:rPr lang="sv-SE" sz="1500" b="1" dirty="0"/>
              <a:t> 40 h/vecka och studenten följer handledaren och är med på så mycket som möjligt av olika läraruppgifter som tex APT, föräldramöten, utvecklingssamtal, EHT-möten </a:t>
            </a:r>
            <a:r>
              <a:rPr lang="sv-SE" sz="1500" b="1" dirty="0" err="1"/>
              <a:t>etc</a:t>
            </a:r>
            <a:endParaRPr lang="sv-SE" sz="1500" b="1" dirty="0"/>
          </a:p>
          <a:p>
            <a:pPr>
              <a:lnSpc>
                <a:spcPct val="170000"/>
              </a:lnSpc>
            </a:pPr>
            <a:r>
              <a:rPr lang="sv-SE" sz="1500" b="1" dirty="0"/>
              <a:t>Inga exakta timmar eller procentsatser för hur mycket studenten ska undervisa utan något som VFU-handledare och student kommer överens om tillsammans och som baseras på ämne, verksamhet, handledares tjänst och studentens förmåga</a:t>
            </a:r>
          </a:p>
          <a:p>
            <a:pPr>
              <a:lnSpc>
                <a:spcPct val="170000"/>
              </a:lnSpc>
            </a:pPr>
            <a:r>
              <a:rPr lang="sv-SE" sz="1500" b="1" dirty="0"/>
              <a:t>Generellt, mer auskultation och färre undervisningspass under VFU 1 för att sedan återgå till mindre auskultation och fler undervisningspass under VFU 2 och 3</a:t>
            </a:r>
          </a:p>
          <a:p>
            <a:pPr>
              <a:lnSpc>
                <a:spcPct val="170000"/>
              </a:lnSpc>
            </a:pPr>
            <a:r>
              <a:rPr lang="sv-SE" sz="1500" b="1" dirty="0"/>
              <a:t>Under VFU 1 får studenten gärna auskultera första veckan för att komma in i lärarrollen och lära känna grupperna, därefter kan de gradvis börja undervisa</a:t>
            </a:r>
          </a:p>
          <a:p>
            <a:pPr>
              <a:lnSpc>
                <a:spcPct val="170000"/>
              </a:lnSpc>
            </a:pPr>
            <a:r>
              <a:rPr lang="sv-SE" sz="1500" b="1" dirty="0"/>
              <a:t>Studenterna kan gärna auskultera andra lärare i ämnet eller följa med ”sina” undervisningsgrupper en hel dag</a:t>
            </a:r>
          </a:p>
          <a:p>
            <a:pPr>
              <a:lnSpc>
                <a:spcPct val="170000"/>
              </a:lnSpc>
            </a:pPr>
            <a:r>
              <a:rPr lang="sv-SE" sz="1500" b="1" dirty="0"/>
              <a:t>Tänk på att studenten ska hinna med att planera, reflektera och jobba med andra uppgifter som de har med sig under sin VFU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3FF3146-F0B3-8FFE-378D-7886829F7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608" y="5714999"/>
            <a:ext cx="1843217" cy="1143001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4C35BD96-A27E-EFCB-C04E-D8D359AEC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8708" y="290315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53">
        <p:fade/>
      </p:transition>
    </mc:Choice>
    <mc:Fallback xmlns="">
      <p:transition spd="med" advTm="3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FEAA0-D876-57F1-493B-53707FB1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gäller vid sjukdom/frånvaro?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8788E6-6126-28FD-586C-2E7C628F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VFU är på heltid, 40 h/vecka</a:t>
            </a:r>
          </a:p>
          <a:p>
            <a:r>
              <a:rPr lang="sv-SE" dirty="0"/>
              <a:t>Vid några dagars sjukdom/frånvaro </a:t>
            </a:r>
            <a:r>
              <a:rPr lang="sv-SE" dirty="0">
                <a:sym typeface="Wingdings" panose="05000000000000000000" pitchFamily="2" charset="2"/>
              </a:rPr>
              <a:t> student och handledare kommer överens om hur detta ska tas igen</a:t>
            </a:r>
          </a:p>
          <a:p>
            <a:r>
              <a:rPr lang="sv-SE" dirty="0">
                <a:sym typeface="Wingdings" panose="05000000000000000000" pitchFamily="2" charset="2"/>
              </a:rPr>
              <a:t>Vid mer än 1 v. frånvaro kopplas VFU-organisationen in och en plan läggs upp för att ta igen förlorad VFU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423B606-1640-790E-5718-2F6DCA98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71" name="Ljud 70">
            <a:extLst>
              <a:ext uri="{FF2B5EF4-FFF2-40B4-BE49-F238E27FC236}">
                <a16:creationId xmlns:a16="http://schemas.microsoft.com/office/drawing/2014/main" id="{26989D11-7DA5-90BE-BF97-F8D7B88D4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12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802">
        <p:fade/>
      </p:transition>
    </mc:Choice>
    <mc:Fallback xmlns="">
      <p:transition spd="med" advTm="37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C285D8-C69D-53A7-01E6-16EDF13D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Handledare frånvarande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61A7CC-3DB2-564D-907B-637F7530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Om handledare är sjuk </a:t>
            </a:r>
            <a:r>
              <a:rPr lang="sv-SE" dirty="0">
                <a:sym typeface="Wingdings" panose="05000000000000000000" pitchFamily="2" charset="2"/>
              </a:rPr>
              <a:t> om möjligt annan lärare ansvarig</a:t>
            </a:r>
          </a:p>
          <a:p>
            <a:r>
              <a:rPr lang="sv-SE" dirty="0">
                <a:sym typeface="Wingdings" panose="05000000000000000000" pitchFamily="2" charset="2"/>
              </a:rPr>
              <a:t>Om svårt att hitta annan handledare  auskultation av andra lärare </a:t>
            </a:r>
          </a:p>
          <a:p>
            <a:r>
              <a:rPr lang="sv-SE" dirty="0">
                <a:sym typeface="Wingdings" panose="05000000000000000000" pitchFamily="2" charset="2"/>
              </a:rPr>
              <a:t>Följa en klass en hel dag</a:t>
            </a:r>
          </a:p>
          <a:p>
            <a:pPr marL="0" indent="0">
              <a:buNone/>
            </a:pPr>
            <a:endParaRPr lang="sv-SE" dirty="0">
              <a:sym typeface="Wingdings" panose="05000000000000000000" pitchFamily="2" charset="2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ABB3E9-62DB-546E-F52C-8DDD9A980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805" y="5517232"/>
            <a:ext cx="2162139" cy="1340768"/>
          </a:xfrm>
          <a:prstGeom prst="rect">
            <a:avLst/>
          </a:prstGeom>
        </p:spPr>
      </p:pic>
      <p:pic>
        <p:nvPicPr>
          <p:cNvPr id="33" name="Ljud 32">
            <a:extLst>
              <a:ext uri="{FF2B5EF4-FFF2-40B4-BE49-F238E27FC236}">
                <a16:creationId xmlns:a16="http://schemas.microsoft.com/office/drawing/2014/main" id="{64B50019-1DEA-CD14-D005-1E94DBBBF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12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800">
        <p:fade/>
      </p:transition>
    </mc:Choice>
    <mc:Fallback xmlns="">
      <p:transition spd="med" advTm="30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illhet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7_TF02801109" id="{7EE69BD8-2C66-44C7-A16F-EA2ED33D1894}" vid="{9C01A909-08C3-4A17-9C79-990ADF57371A}"/>
    </a:ext>
  </a:extLst>
</a:theme>
</file>

<file path=ppt/theme/theme2.xml><?xml version="1.0" encoding="utf-8"?>
<a:theme xmlns:a="http://schemas.openxmlformats.org/drawingml/2006/main" name="Office-t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d9f2ff-3b39-486e-b0b5-9d6b3ae7d7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396FFEB9D4F5D46B375C4C79E52DFDD" ma:contentTypeVersion="4" ma:contentTypeDescription="Skapa ett nytt dokument." ma:contentTypeScope="" ma:versionID="cc298b80f839487a1fc7650b0b44964b">
  <xsd:schema xmlns:xsd="http://www.w3.org/2001/XMLSchema" xmlns:xs="http://www.w3.org/2001/XMLSchema" xmlns:p="http://schemas.microsoft.com/office/2006/metadata/properties" xmlns:ns3="81d9f2ff-3b39-486e-b0b5-9d6b3ae7d7f1" targetNamespace="http://schemas.microsoft.com/office/2006/metadata/properties" ma:root="true" ma:fieldsID="26e96762d273a1265b7019e25afb1042" ns3:_="">
    <xsd:import namespace="81d9f2ff-3b39-486e-b0b5-9d6b3ae7d7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9f2ff-3b39-486e-b0b5-9d6b3ae7d7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2C99AA-892F-4BF5-A0BF-33B20FCA4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81d9f2ff-3b39-486e-b0b5-9d6b3ae7d7f1"/>
  </ds:schemaRefs>
</ds:datastoreItem>
</file>

<file path=customXml/itemProps3.xml><?xml version="1.0" encoding="utf-8"?>
<ds:datastoreItem xmlns:ds="http://schemas.openxmlformats.org/officeDocument/2006/customXml" ds:itemID="{85EDB412-D8DD-47F8-B36B-03C33A009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d9f2ff-3b39-486e-b0b5-9d6b3ae7d7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Stillhet, naturpresentation (bredbild)</Template>
  <TotalTime>2533</TotalTime>
  <Words>772</Words>
  <Application>Microsoft Office PowerPoint</Application>
  <PresentationFormat>Anpassad</PresentationFormat>
  <Paragraphs>78</Paragraphs>
  <Slides>11</Slides>
  <Notes>3</Notes>
  <HiddenSlides>0</HiddenSlides>
  <MMClips>11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Euphemia</vt:lpstr>
      <vt:lpstr>Wingdings</vt:lpstr>
      <vt:lpstr>Stillhet 16:9</vt:lpstr>
      <vt:lpstr>Del 2: Praktisk information till dig som är eller ska bli VFU-handledare </vt:lpstr>
      <vt:lpstr>Varför ska man vara handledare?</vt:lpstr>
      <vt:lpstr>Vad förväntar vi oss att du ska göra som handledare?</vt:lpstr>
      <vt:lpstr>Vad kan du förvänta dig av studenten?</vt:lpstr>
      <vt:lpstr>Vad gäller inför och vid VFU-start</vt:lpstr>
      <vt:lpstr>VFU-start: Vad bör gås igenom?</vt:lpstr>
      <vt:lpstr>Hur mycket bör studenten undervisa? </vt:lpstr>
      <vt:lpstr>Vad gäller vid sjukdom/frånvaro?</vt:lpstr>
      <vt:lpstr>Handledare frånvarande</vt:lpstr>
      <vt:lpstr>Vikariera</vt:lpstr>
      <vt:lpstr>Vid frågor hör av er till: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 tänka på som VFU-handledare</dc:title>
  <dc:creator>Helena Hörvin Billsten</dc:creator>
  <cp:lastModifiedBy>Helena Hörvin Billsten</cp:lastModifiedBy>
  <cp:revision>38</cp:revision>
  <dcterms:created xsi:type="dcterms:W3CDTF">2023-06-26T11:51:48Z</dcterms:created>
  <dcterms:modified xsi:type="dcterms:W3CDTF">2024-01-29T13:56:22Z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0x0101007396FFEB9D4F5D46B375C4C79E52DFDD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